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080625" cy="567055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75">
          <p15:clr>
            <a:srgbClr val="A4A3A4"/>
          </p15:clr>
        </p15:guide>
        <p15:guide id="2" orient="horz" pos="17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630" y="150"/>
      </p:cViewPr>
      <p:guideLst>
        <p:guide pos="3175"/>
        <p:guide orient="horz" pos="17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672249" cy="425954"/>
          </a:xfrm>
          <a:prstGeom prst="rect">
            <a:avLst/>
          </a:prstGeom>
        </p:spPr>
        <p:txBody>
          <a:bodyPr vert="horz" lIns="83786" tIns="41893" rIns="83786" bIns="41893" rtlCol="0" anchor="ctr"/>
          <a:lstStyle>
            <a:lvl1pPr algn="l">
              <a:defRPr sz="11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493052" y="0"/>
            <a:ext cx="2672249" cy="425954"/>
          </a:xfrm>
          <a:prstGeom prst="rect">
            <a:avLst/>
          </a:prstGeom>
        </p:spPr>
        <p:txBody>
          <a:bodyPr vert="horz" lIns="83786" tIns="41893" rIns="83786" bIns="41893" rtlCol="0" anchor="ctr"/>
          <a:lstStyle>
            <a:lvl1pPr algn="r">
              <a:defRPr sz="11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493052" y="0"/>
            <a:ext cx="2672249" cy="425954"/>
          </a:xfrm>
          <a:prstGeom prst="rect">
            <a:avLst/>
          </a:prstGeom>
        </p:spPr>
        <p:txBody>
          <a:bodyPr vert="horz" lIns="83786" tIns="41893" rIns="83786" bIns="41893" rtlCol="0" anchor="ctr"/>
          <a:lstStyle>
            <a:lvl1pPr algn="r">
              <a:defRPr sz="11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16673" y="4085618"/>
            <a:ext cx="4933382" cy="3342779"/>
          </a:xfrm>
          <a:prstGeom prst="rect">
            <a:avLst/>
          </a:prstGeom>
        </p:spPr>
        <p:txBody>
          <a:bodyPr vert="horz" lIns="83786" tIns="41893" rIns="83786" bIns="41893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063644"/>
            <a:ext cx="2672249" cy="425953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493052" y="8063644"/>
            <a:ext cx="2672249" cy="425953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623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D9EA24E-2A40-6F55-DD16-5B0663591F48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7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543CFF63-37FE-4307-AFEE-E7409682CA47}" type="slidenum">
              <a:r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504000" y="3044519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B0B3F21-7500-4C3C-B142-0513B2699A1B}" type="slidenum">
              <a:r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504000" y="3044519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5152680" y="3044519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98D0114-9545-4FFD-ADC6-71335925741E}" type="slidenum">
              <a:r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504000" y="3044519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571560" y="3044519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639120" y="3044519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26D56A02-D934-402C-B536-1312E822EC1B}" type="slidenum">
              <a:r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AAA5C7C1-BF78-47BA-93F1-1B91A3C99BB2}" type="slidenum">
              <a:r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AF762904-C38A-49AE-B5E8-4EC71E3A0745}" type="slidenum">
              <a:r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EE38CE0-B159-40C5-8715-14F64CD16E4E}" type="slidenum">
              <a:r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A396CB10-8318-453F-9997-3B209EED1913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2456DCD0-0F65-45FB-893F-8437D4B66633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504000" y="3044519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CDA50723-99D2-4C6A-ACD0-97D06EDDE175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5152680" y="3044519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556461BB-6C22-4B82-9131-620C25C4B09A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504000" y="3044519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03BBEBF-F5DB-49E3-8E57-C8DF0F665C14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 bwMode="auto">
          <a:xfrm>
            <a:off x="3447000" y="516492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 bwMode="auto">
          <a:xfrm>
            <a:off x="7226640" y="516492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  <a:defRPr/>
            </a:pPr>
            <a:fld id="{FAE689B7-231F-4325-98DA-0DC12CA992FF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503640" y="516492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pPr>
              <a:defRPr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 bwMode="auto">
          <a:xfrm>
            <a:off x="192821" y="1055566"/>
            <a:ext cx="9763124" cy="451073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Органы системы профилактики рекомендуют несовершеннолетнему (его законному представителю) консультацию врача-психиатра по территориальному принципу или в рамках обращения в кабинет медико-психологической помощи для детей в кризисных, суицидоопасных состояний ГБУЗ НСО «НОДКПНД», проводят работу по профилактике отказов от обращения за психиатрической помощью</a:t>
            </a:r>
            <a:endParaRPr lang="ru-RU" sz="800" b="0" strike="noStrike" spc="-1">
              <a:latin typeface="Arial"/>
            </a:endParaRPr>
          </a:p>
        </p:txBody>
      </p:sp>
      <p:sp>
        <p:nvSpPr>
          <p:cNvPr id="56" name="Прямая соединительная линия 55"/>
          <p:cNvSpPr/>
          <p:nvPr/>
        </p:nvSpPr>
        <p:spPr bwMode="auto">
          <a:xfrm flipH="1">
            <a:off x="5130311" y="875566"/>
            <a:ext cx="0" cy="18000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Прямая соединительная линия 56"/>
          <p:cNvSpPr/>
          <p:nvPr/>
        </p:nvSpPr>
        <p:spPr bwMode="auto">
          <a:xfrm>
            <a:off x="626208" y="5390123"/>
            <a:ext cx="285442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Прямая соединительная линия 57"/>
          <p:cNvSpPr/>
          <p:nvPr/>
        </p:nvSpPr>
        <p:spPr bwMode="auto">
          <a:xfrm>
            <a:off x="7670165" y="1506639"/>
            <a:ext cx="853002" cy="457231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Прямая соединительная линия 58"/>
          <p:cNvSpPr/>
          <p:nvPr/>
        </p:nvSpPr>
        <p:spPr bwMode="auto">
          <a:xfrm flipH="1">
            <a:off x="7073340" y="1506639"/>
            <a:ext cx="596825" cy="459442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Прямая соединительная линия 60"/>
          <p:cNvSpPr/>
          <p:nvPr/>
        </p:nvSpPr>
        <p:spPr bwMode="auto">
          <a:xfrm flipV="1">
            <a:off x="1758609" y="2236207"/>
            <a:ext cx="215702" cy="138072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" name="Прямая соединительная линия 67"/>
          <p:cNvSpPr/>
          <p:nvPr/>
        </p:nvSpPr>
        <p:spPr bwMode="auto">
          <a:xfrm>
            <a:off x="8751982" y="2486208"/>
            <a:ext cx="360" cy="18000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Прямоугольник 70"/>
          <p:cNvSpPr/>
          <p:nvPr/>
        </p:nvSpPr>
        <p:spPr bwMode="auto">
          <a:xfrm>
            <a:off x="1448739" y="118907"/>
            <a:ext cx="7251290" cy="3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57"/>
              </a:spcBef>
              <a:buNone/>
              <a:defRPr/>
            </a:pPr>
            <a:r>
              <a:rPr lang="ru-RU" sz="800" b="1" strike="noStrike" spc="-1" dirty="0">
                <a:latin typeface="Arial"/>
              </a:rPr>
              <a:t>Алгоритм</a:t>
            </a:r>
            <a:endParaRPr lang="ru-RU" sz="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7"/>
              </a:spcBef>
              <a:buNone/>
              <a:defRPr/>
            </a:pPr>
            <a:r>
              <a:rPr lang="ru-RU" sz="800" b="1" strike="noStrike" spc="-1" dirty="0">
                <a:latin typeface="Arial"/>
              </a:rPr>
              <a:t>действий при выявлении несовершеннолетнего, совершившего суицидальную попытку, имеющего иные формы суицидального </a:t>
            </a:r>
            <a:r>
              <a:rPr lang="ru-RU" sz="800" b="1" strike="noStrike" spc="-1">
                <a:latin typeface="Arial"/>
              </a:rPr>
              <a:t>поведения </a:t>
            </a:r>
            <a:r>
              <a:rPr lang="ru-RU" sz="800" b="1" strike="noStrike" spc="-1" smtClean="0">
                <a:latin typeface="Arial"/>
              </a:rPr>
              <a:t>в </a:t>
            </a:r>
            <a:r>
              <a:rPr lang="ru-RU" sz="800" b="1" strike="noStrike" spc="-1" dirty="0">
                <a:latin typeface="Arial"/>
              </a:rPr>
              <a:t>части организации психологической/психиатрической помощи </a:t>
            </a:r>
            <a:endParaRPr lang="ru-RU" sz="800" b="0" strike="noStrike" spc="-1" dirty="0">
              <a:latin typeface="Arial"/>
            </a:endParaRPr>
          </a:p>
        </p:txBody>
      </p:sp>
      <p:sp>
        <p:nvSpPr>
          <p:cNvPr id="72" name="Прямая соединительная линия 71"/>
          <p:cNvSpPr/>
          <p:nvPr/>
        </p:nvSpPr>
        <p:spPr bwMode="auto">
          <a:xfrm>
            <a:off x="2583358" y="1504623"/>
            <a:ext cx="360" cy="18036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Прямоугольник 74"/>
          <p:cNvSpPr/>
          <p:nvPr/>
        </p:nvSpPr>
        <p:spPr bwMode="auto">
          <a:xfrm>
            <a:off x="1498668" y="572806"/>
            <a:ext cx="7861330" cy="30276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Установление факта совершения несовершеннолетним суицидальной попытки, иной формы суицидального поведения и (или) самоповреждающего поведения</a:t>
            </a:r>
            <a:endParaRPr lang="ru-RU" sz="800" b="0" strike="noStrike" spc="-1">
              <a:latin typeface="Arial"/>
            </a:endParaRPr>
          </a:p>
        </p:txBody>
      </p:sp>
      <p:sp>
        <p:nvSpPr>
          <p:cNvPr id="1580340915" name="Прямоугольник 1580340914"/>
          <p:cNvSpPr/>
          <p:nvPr/>
        </p:nvSpPr>
        <p:spPr bwMode="auto">
          <a:xfrm rot="21593381">
            <a:off x="6208145" y="1549983"/>
            <a:ext cx="3240000" cy="269999"/>
          </a:xfrm>
          <a:prstGeom prst="rect">
            <a:avLst/>
          </a:prstGeom>
          <a:solidFill>
            <a:srgbClr val="FFFFF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buNone/>
              <a:defRPr/>
            </a:pPr>
            <a:r>
              <a:rPr lang="ru-RU" sz="700" b="0" strike="noStrike" spc="0">
                <a:latin typeface="Arial"/>
              </a:rPr>
              <a:t>При отказе несовершеннолетнего (его законного представителя) от обращения за психиатрической помощью</a:t>
            </a:r>
          </a:p>
        </p:txBody>
      </p:sp>
      <p:sp>
        <p:nvSpPr>
          <p:cNvPr id="699666339" name="Прямоугольник 699666338"/>
          <p:cNvSpPr/>
          <p:nvPr/>
        </p:nvSpPr>
        <p:spPr bwMode="auto">
          <a:xfrm>
            <a:off x="5393163" y="1966080"/>
            <a:ext cx="2356752" cy="825453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Органы системы профилактики рекомендуют несовершеннолетнему (его законному представителю) обращение:</a:t>
            </a: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- к психологу КЦСОН, </a:t>
            </a:r>
            <a:r>
              <a:rPr lang="ru-RU" sz="8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МБУ ДПО «ГЦОиЗ «Магистр», Центр психолого-педагогической поддержки молодежи «РОДНИК»</a:t>
            </a:r>
          </a:p>
        </p:txBody>
      </p:sp>
      <p:sp>
        <p:nvSpPr>
          <p:cNvPr id="646085619" name="Прямоугольник 646085618"/>
          <p:cNvSpPr/>
          <p:nvPr/>
        </p:nvSpPr>
        <p:spPr bwMode="auto">
          <a:xfrm>
            <a:off x="7749918" y="1963870"/>
            <a:ext cx="2004130" cy="522338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Органы системы профилактики информируют территориальную КДНиЗП</a:t>
            </a:r>
          </a:p>
        </p:txBody>
      </p:sp>
      <p:sp>
        <p:nvSpPr>
          <p:cNvPr id="1576553682" name="Прямоугольник 1576553681"/>
          <p:cNvSpPr/>
          <p:nvPr/>
        </p:nvSpPr>
        <p:spPr bwMode="auto">
          <a:xfrm>
            <a:off x="7812820" y="2672775"/>
            <a:ext cx="2004129" cy="1063695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Территориальная КДНиЗП проводит работу с законными представителями ребенка для обеспечения получения квалифицированной психиатрической и психологической помощи, в том числе с использованием Памятки о работе кабинетов медико-психологического консультирования</a:t>
            </a:r>
          </a:p>
        </p:txBody>
      </p:sp>
      <p:sp>
        <p:nvSpPr>
          <p:cNvPr id="1319625227" name="Прямоугольник 1319625226"/>
          <p:cNvSpPr/>
          <p:nvPr/>
        </p:nvSpPr>
        <p:spPr bwMode="auto">
          <a:xfrm>
            <a:off x="1020543" y="1695955"/>
            <a:ext cx="3126349" cy="540252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Консультация врача-психиатра: оценка состояния психического здоровья (для районов области проведение ТМК согласно утвержденному в регионе нормативному правовому акту</a:t>
            </a:r>
          </a:p>
        </p:txBody>
      </p:sp>
      <p:sp>
        <p:nvSpPr>
          <p:cNvPr id="2068714923" name="Прямоугольник 2068714922"/>
          <p:cNvSpPr/>
          <p:nvPr/>
        </p:nvSpPr>
        <p:spPr bwMode="auto">
          <a:xfrm>
            <a:off x="2650108" y="3452399"/>
            <a:ext cx="1811936" cy="1421479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По результатам наблюдения и лечения формирование рекомендаций для заинтересованных органов системы профилактики по особенностям взаимодействия и организации дополнительной профилактической работы с учетом актуального психического состояния несовершеннолетнего </a:t>
            </a:r>
            <a:endParaRPr sz="800" b="0" strike="noStrike" spc="0">
              <a:solidFill>
                <a:srgbClr val="000000"/>
              </a:solidFill>
              <a:highlight>
                <a:srgbClr val="FFFF00"/>
              </a:highlight>
              <a:latin typeface="Arial"/>
              <a:ea typeface="DejaVu Sans"/>
            </a:endParaRPr>
          </a:p>
        </p:txBody>
      </p:sp>
      <p:sp>
        <p:nvSpPr>
          <p:cNvPr id="639872210" name="Прямоугольник 639872209"/>
          <p:cNvSpPr/>
          <p:nvPr/>
        </p:nvSpPr>
        <p:spPr bwMode="auto">
          <a:xfrm>
            <a:off x="1380719" y="2952541"/>
            <a:ext cx="1187182" cy="2197714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Рекомендация несовершеннолетнему (его законному представителю):</a:t>
            </a: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обращение в  территориальную КМПК для разработки рекомендаций для образовательной организации с целью реализации индивидуального подхода, формирование медицинского заключения</a:t>
            </a:r>
          </a:p>
        </p:txBody>
      </p:sp>
      <p:sp>
        <p:nvSpPr>
          <p:cNvPr id="68747687" name="Прямоугольник 68747686"/>
          <p:cNvSpPr/>
          <p:nvPr/>
        </p:nvSpPr>
        <p:spPr bwMode="auto">
          <a:xfrm>
            <a:off x="524430" y="2374279"/>
            <a:ext cx="1948476" cy="417256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Установление психиатрического диагноза психического расстройства </a:t>
            </a:r>
          </a:p>
        </p:txBody>
      </p:sp>
      <p:sp>
        <p:nvSpPr>
          <p:cNvPr id="1438522727" name="Прямоугольник 1438522726"/>
          <p:cNvSpPr/>
          <p:nvPr/>
        </p:nvSpPr>
        <p:spPr bwMode="auto">
          <a:xfrm>
            <a:off x="3180906" y="2374279"/>
            <a:ext cx="2046226" cy="303097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Отсутствие психиатрического диагноза</a:t>
            </a:r>
          </a:p>
        </p:txBody>
      </p:sp>
      <p:sp>
        <p:nvSpPr>
          <p:cNvPr id="394654148" name="Прямоугольник 394654147"/>
          <p:cNvSpPr/>
          <p:nvPr/>
        </p:nvSpPr>
        <p:spPr bwMode="auto">
          <a:xfrm>
            <a:off x="192821" y="2952541"/>
            <a:ext cx="1092901" cy="2212256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Наблюдение (диспансерное)/оказание консультативно-лечебной помощи и лечение в соответствии с показаниями, актуальным психическим состоянием, использованием бригадного метода работы (врач-психиатр, медицинский психолог, врач-психотерапевт) </a:t>
            </a:r>
          </a:p>
        </p:txBody>
      </p:sp>
      <p:sp>
        <p:nvSpPr>
          <p:cNvPr id="2118996353" name="Прямая соединительная линия 2118996352"/>
          <p:cNvSpPr/>
          <p:nvPr/>
        </p:nvSpPr>
        <p:spPr bwMode="auto">
          <a:xfrm>
            <a:off x="3281015" y="2236207"/>
            <a:ext cx="275062" cy="147558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5535213" name="Прямая соединительная линия 1105535212"/>
          <p:cNvSpPr/>
          <p:nvPr/>
        </p:nvSpPr>
        <p:spPr bwMode="auto">
          <a:xfrm flipV="1">
            <a:off x="1758609" y="2791534"/>
            <a:ext cx="0" cy="154710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6842804" name="Прямая соединительная линия 1636842803"/>
          <p:cNvSpPr/>
          <p:nvPr/>
        </p:nvSpPr>
        <p:spPr bwMode="auto">
          <a:xfrm flipV="1">
            <a:off x="626208" y="5166037"/>
            <a:ext cx="0" cy="221941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8476862" name="Прямоугольник 1558476861"/>
          <p:cNvSpPr/>
          <p:nvPr/>
        </p:nvSpPr>
        <p:spPr bwMode="auto">
          <a:xfrm>
            <a:off x="790805" y="5219876"/>
            <a:ext cx="3557681" cy="30717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buNone/>
              <a:defRPr/>
            </a:pPr>
            <a:r>
              <a:rPr lang="ru-RU" sz="800" b="0" i="0" u="none" strike="noStrike" cap="none" spc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</a:rPr>
              <a:t>При установлении «Д» наблюдения его снятие через врачебную психиатрическую  комиссию</a:t>
            </a:r>
            <a:endParaRPr sz="800" b="0" strike="noStrike" spc="0">
              <a:highlight>
                <a:srgbClr val="FFFFFF"/>
              </a:highlight>
              <a:latin typeface="Arial"/>
            </a:endParaRPr>
          </a:p>
        </p:txBody>
      </p:sp>
      <p:sp>
        <p:nvSpPr>
          <p:cNvPr id="1349208693" name="Прямая соединительная линия 1349208692"/>
          <p:cNvSpPr/>
          <p:nvPr/>
        </p:nvSpPr>
        <p:spPr bwMode="auto">
          <a:xfrm flipV="1">
            <a:off x="5130886" y="2682257"/>
            <a:ext cx="0" cy="971857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7636193" name="Прямая соединительная линия 1297636192"/>
          <p:cNvSpPr/>
          <p:nvPr/>
        </p:nvSpPr>
        <p:spPr bwMode="auto">
          <a:xfrm flipV="1">
            <a:off x="2155585" y="2791535"/>
            <a:ext cx="0" cy="110970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93605819" name="Прямая соединительная линия 693605818"/>
          <p:cNvSpPr/>
          <p:nvPr/>
        </p:nvSpPr>
        <p:spPr bwMode="auto">
          <a:xfrm>
            <a:off x="2149471" y="2902505"/>
            <a:ext cx="1131543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6792220" name="Прямая соединительная линия 906792219"/>
          <p:cNvSpPr/>
          <p:nvPr/>
        </p:nvSpPr>
        <p:spPr bwMode="auto">
          <a:xfrm flipV="1">
            <a:off x="3281014" y="2902504"/>
            <a:ext cx="0" cy="549894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0444901" name="Прямоугольник 1150444900"/>
          <p:cNvSpPr/>
          <p:nvPr/>
        </p:nvSpPr>
        <p:spPr bwMode="auto">
          <a:xfrm>
            <a:off x="4555883" y="3654113"/>
            <a:ext cx="1567018" cy="1864883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Рекомендация несовершеннолетнему (его законному представителю): обращение в</a:t>
            </a: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- кабинеты медико-психологического консультирования ГБУЗ НСО «НОДКПНД», ЦРБ, ЦГБ (для жителей НСО);</a:t>
            </a: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- </a:t>
            </a:r>
            <a:r>
              <a:rPr lang="ru-RU" sz="800" b="0" i="0" u="none" strike="noStrike" cap="none" spc="0">
                <a:solidFill>
                  <a:srgbClr val="000000"/>
                </a:solidFill>
                <a:latin typeface="Arial"/>
                <a:ea typeface="DejaVu Sans"/>
                <a:cs typeface="Arial"/>
              </a:rPr>
              <a:t>к психологу КЦСОН, </a:t>
            </a:r>
            <a:r>
              <a:rPr lang="ru-RU" sz="8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МБУ ДПО «ГЦОиЗ «Магистр», Центр психолого-педагогической поддержки молодежи «РОДНИК»</a:t>
            </a:r>
            <a:endParaRPr sz="800" b="0" i="0" u="none" strike="noStrike" cap="none" spc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800" b="0" strike="noStrike" spc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86957193" name="Прямая соединительная линия 2086957192"/>
          <p:cNvSpPr/>
          <p:nvPr/>
        </p:nvSpPr>
        <p:spPr bwMode="auto">
          <a:xfrm flipV="1">
            <a:off x="6571540" y="2791533"/>
            <a:ext cx="0" cy="110970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2791081" name="Прямая соединительная линия 1262791080"/>
          <p:cNvSpPr/>
          <p:nvPr/>
        </p:nvSpPr>
        <p:spPr bwMode="auto">
          <a:xfrm flipV="1">
            <a:off x="5753465" y="3604077"/>
            <a:ext cx="0" cy="50037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5065303" name="Прямоугольник 1325065302"/>
          <p:cNvSpPr/>
          <p:nvPr/>
        </p:nvSpPr>
        <p:spPr bwMode="auto">
          <a:xfrm>
            <a:off x="5227131" y="2902504"/>
            <a:ext cx="2043266" cy="701571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Получение необходимой психологической помощи: </a:t>
            </a:r>
            <a:r>
              <a:rPr lang="ru-RU" sz="800" b="0" i="0" u="none" strike="noStrike" cap="none" spc="0">
                <a:solidFill>
                  <a:srgbClr val="000000"/>
                </a:solidFill>
                <a:latin typeface="Arial"/>
                <a:ea typeface="DejaVu Sans"/>
                <a:cs typeface="Arial"/>
              </a:rPr>
              <a:t>психологи КЦСОН, </a:t>
            </a:r>
            <a:r>
              <a:rPr lang="ru-RU" sz="8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МБУ ДПО «ГЦОиЗ «Магистр», Центр психолого-педагогической поддержки молодежи «РОДНИК»</a:t>
            </a:r>
            <a:endParaRPr lang="ru-RU" sz="800" b="0" strike="noStrike" spc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4236312" name="Прямая соединительная линия 184236311"/>
          <p:cNvSpPr/>
          <p:nvPr/>
        </p:nvSpPr>
        <p:spPr bwMode="auto">
          <a:xfrm flipV="1">
            <a:off x="6248764" y="3604077"/>
            <a:ext cx="0" cy="1112334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03765978" name="Прямая соединительная линия 1903765977"/>
          <p:cNvSpPr/>
          <p:nvPr/>
        </p:nvSpPr>
        <p:spPr bwMode="auto">
          <a:xfrm flipV="1">
            <a:off x="9359996" y="3848406"/>
            <a:ext cx="0" cy="253486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5659989" name="Прямоугольник 1685659988"/>
          <p:cNvSpPr/>
          <p:nvPr/>
        </p:nvSpPr>
        <p:spPr bwMode="auto">
          <a:xfrm>
            <a:off x="6207887" y="4647277"/>
            <a:ext cx="2492139" cy="871719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Формирование рекомендаций для заинтересованных органов системы профилактики по особенностям взаимодействия и организации дополнительной профилактической работы с учетом актуального психологического состояния несовершеннолетнего </a:t>
            </a:r>
            <a:endParaRPr sz="800" b="0" strike="noStrike" spc="0">
              <a:solidFill>
                <a:srgbClr val="000000"/>
              </a:solidFill>
              <a:highlight>
                <a:srgbClr val="FFFFFF"/>
              </a:highlight>
              <a:latin typeface="Arial"/>
              <a:ea typeface="DejaVu Sans"/>
            </a:endParaRPr>
          </a:p>
        </p:txBody>
      </p:sp>
      <p:sp>
        <p:nvSpPr>
          <p:cNvPr id="928526513" name="Прямая соединительная линия 928526512"/>
          <p:cNvSpPr/>
          <p:nvPr/>
        </p:nvSpPr>
        <p:spPr bwMode="auto">
          <a:xfrm flipV="1">
            <a:off x="7497882" y="3848406"/>
            <a:ext cx="1862113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4741276" name="Прямоугольник 1424741275"/>
          <p:cNvSpPr/>
          <p:nvPr/>
        </p:nvSpPr>
        <p:spPr bwMode="auto">
          <a:xfrm>
            <a:off x="8751981" y="4083071"/>
            <a:ext cx="1280779" cy="1367204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Проведение психологической работы по мотивированию несовершеннолетнего (его законного представителя) на получение психиатрической помощи</a:t>
            </a:r>
            <a:endParaRPr sz="800" b="0" strike="noStrike" spc="0">
              <a:solidFill>
                <a:srgbClr val="000000"/>
              </a:solidFill>
              <a:highlight>
                <a:srgbClr val="FFFFFF"/>
              </a:highlight>
              <a:latin typeface="Arial"/>
              <a:ea typeface="DejaVu Sans"/>
            </a:endParaRPr>
          </a:p>
        </p:txBody>
      </p:sp>
      <p:sp>
        <p:nvSpPr>
          <p:cNvPr id="1280251835" name="Прямая соединительная линия 1280251834"/>
          <p:cNvSpPr/>
          <p:nvPr/>
        </p:nvSpPr>
        <p:spPr bwMode="auto">
          <a:xfrm>
            <a:off x="3281015" y="2952541"/>
            <a:ext cx="1849294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875757" name="Прямоугольник 111875756"/>
          <p:cNvSpPr/>
          <p:nvPr/>
        </p:nvSpPr>
        <p:spPr bwMode="auto">
          <a:xfrm rot="21593346">
            <a:off x="3374997" y="2770741"/>
            <a:ext cx="1665272" cy="608848"/>
          </a:xfrm>
          <a:prstGeom prst="rect">
            <a:avLst/>
          </a:prstGeom>
          <a:solidFill>
            <a:srgbClr val="FFFFF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buNone/>
              <a:defRPr/>
            </a:pPr>
            <a:r>
              <a:rPr lang="ru-RU" sz="700" b="0" strike="noStrike" spc="0">
                <a:latin typeface="Arial"/>
              </a:rPr>
              <a:t>При показаниях для получения дополнительной психологической помощи несовершеннолетним, страдающим психическим расстройством</a:t>
            </a:r>
          </a:p>
        </p:txBody>
      </p:sp>
      <p:sp>
        <p:nvSpPr>
          <p:cNvPr id="553075259" name="Прямая соединительная линия 553075258"/>
          <p:cNvSpPr/>
          <p:nvPr/>
        </p:nvSpPr>
        <p:spPr bwMode="auto">
          <a:xfrm flipV="1">
            <a:off x="7073339" y="3604077"/>
            <a:ext cx="0" cy="338426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5495742" name="Прямая соединительная линия 2125495741"/>
          <p:cNvSpPr/>
          <p:nvPr/>
        </p:nvSpPr>
        <p:spPr bwMode="auto">
          <a:xfrm flipV="1">
            <a:off x="9359998" y="5450277"/>
            <a:ext cx="0" cy="137445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2740737" name="Прямая соединительная линия 732740736"/>
          <p:cNvSpPr/>
          <p:nvPr/>
        </p:nvSpPr>
        <p:spPr bwMode="auto">
          <a:xfrm>
            <a:off x="100644" y="5587363"/>
            <a:ext cx="9259352" cy="36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8524203" name="Прямая соединительная линия 1258524202"/>
          <p:cNvSpPr/>
          <p:nvPr/>
        </p:nvSpPr>
        <p:spPr bwMode="auto">
          <a:xfrm flipV="1">
            <a:off x="911650" y="2797831"/>
            <a:ext cx="0" cy="154710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5628076" name="Прямая соединительная линия 1165628075"/>
          <p:cNvSpPr/>
          <p:nvPr/>
        </p:nvSpPr>
        <p:spPr bwMode="auto">
          <a:xfrm flipV="1">
            <a:off x="100644" y="1966081"/>
            <a:ext cx="0" cy="3621281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1551052" name="Прямая соединительная линия 2101551051"/>
          <p:cNvSpPr/>
          <p:nvPr/>
        </p:nvSpPr>
        <p:spPr bwMode="auto">
          <a:xfrm>
            <a:off x="100644" y="1966081"/>
            <a:ext cx="919899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0879621" name="Прямоугольник 1720879620"/>
          <p:cNvSpPr/>
          <p:nvPr/>
        </p:nvSpPr>
        <p:spPr bwMode="auto">
          <a:xfrm>
            <a:off x="6361027" y="3942504"/>
            <a:ext cx="2338999" cy="626896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800" b="0" strike="noStrike" spc="0">
                <a:solidFill>
                  <a:srgbClr val="000000"/>
                </a:solidFill>
                <a:latin typeface="Arial"/>
                <a:ea typeface="DejaVu Sans"/>
              </a:rPr>
              <a:t>При показаниях направление к </a:t>
            </a:r>
            <a:r>
              <a:rPr lang="ru-RU" sz="8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медицинскому психологу кабинетов медико-психологического консультирования ГБУЗ НСО «НОДКПНД», ЦРБ, ЦГБ (для жителей НСО)</a:t>
            </a:r>
            <a:endParaRPr lang="ru-RU" sz="800" b="0" strike="noStrike" spc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20796267" name="Прямая соединительная линия 620796266"/>
          <p:cNvSpPr/>
          <p:nvPr/>
        </p:nvSpPr>
        <p:spPr bwMode="auto">
          <a:xfrm flipV="1">
            <a:off x="7608713" y="4569231"/>
            <a:ext cx="0" cy="78045"/>
          </a:xfrm>
          <a:prstGeom prst="line">
            <a:avLst/>
          </a:prstGeom>
          <a:ln w="0">
            <a:solidFill>
              <a:srgbClr val="111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076483" name="Прямая соединительная линия 203076482"/>
          <p:cNvSpPr/>
          <p:nvPr/>
        </p:nvSpPr>
        <p:spPr bwMode="auto">
          <a:xfrm>
            <a:off x="7498242" y="3253290"/>
            <a:ext cx="0" cy="609999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5360972" name="Прямая соединительная линия 1425360971"/>
          <p:cNvSpPr/>
          <p:nvPr/>
        </p:nvSpPr>
        <p:spPr bwMode="auto">
          <a:xfrm>
            <a:off x="7268744" y="3253290"/>
            <a:ext cx="229137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59="http://schemas.microsoft.com/office/powerpoint/2015/09/main" xmlns:p14="http://schemas.microsoft.com/office/powerpoint/2010/main" Requires="p159">
      <p:transition p14:dur="2000" advClick="1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367</Words>
  <Application>Microsoft Office PowerPoint</Application>
  <DocSecurity>0</DocSecurity>
  <PresentationFormat>Произвольный</PresentationFormat>
  <Paragraphs>26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DejaVu Sans</vt:lpstr>
      <vt:lpstr>Symbol</vt:lpstr>
      <vt:lpstr>Times New Roman</vt:lpstr>
      <vt:lpstr>Wingdings</vt:lpstr>
      <vt:lpstr>Office Theme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/>
  <cp:lastModifiedBy>Вивденко Зоя Олеговна</cp:lastModifiedBy>
  <cp:revision>12</cp:revision>
  <cp:lastPrinted>2025-02-24T12:28:53Z</cp:lastPrinted>
  <dcterms:created xsi:type="dcterms:W3CDTF">2024-08-26T16:45:22Z</dcterms:created>
  <dcterms:modified xsi:type="dcterms:W3CDTF">2025-02-24T12:30:20Z</dcterms:modified>
  <cp:category/>
  <dc:identifier/>
  <cp:contentStatus/>
  <dc:language>ru-RU</dc:language>
  <cp:version/>
</cp:coreProperties>
</file>