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style7.xml" ContentType="application/vnd.ms-office.chartstyle+xml"/>
  <Override PartName="/ppt/charts/style9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style8.xml" ContentType="application/vnd.ms-office.chartstyl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style6.xml" ContentType="application/vnd.ms-office.chart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charts/colors8.xml" ContentType="application/vnd.ms-office.chartcolor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67" r:id="rId2"/>
    <p:sldId id="436" r:id="rId3"/>
    <p:sldId id="269" r:id="rId4"/>
    <p:sldId id="371" r:id="rId5"/>
    <p:sldId id="375" r:id="rId6"/>
    <p:sldId id="383" r:id="rId7"/>
    <p:sldId id="384" r:id="rId8"/>
    <p:sldId id="385" r:id="rId9"/>
    <p:sldId id="393" r:id="rId10"/>
    <p:sldId id="414" r:id="rId11"/>
    <p:sldId id="415" r:id="rId12"/>
    <p:sldId id="416" r:id="rId13"/>
    <p:sldId id="417" r:id="rId14"/>
    <p:sldId id="418" r:id="rId15"/>
    <p:sldId id="412" r:id="rId16"/>
    <p:sldId id="437" r:id="rId17"/>
    <p:sldId id="401" r:id="rId18"/>
    <p:sldId id="377" r:id="rId19"/>
    <p:sldId id="419" r:id="rId20"/>
    <p:sldId id="421" r:id="rId21"/>
    <p:sldId id="422" r:id="rId22"/>
    <p:sldId id="433" r:id="rId23"/>
    <p:sldId id="420" r:id="rId24"/>
    <p:sldId id="426" r:id="rId25"/>
    <p:sldId id="434" r:id="rId26"/>
    <p:sldId id="435" r:id="rId27"/>
    <p:sldId id="423" r:id="rId28"/>
    <p:sldId id="396" r:id="rId29"/>
    <p:sldId id="424" r:id="rId30"/>
    <p:sldId id="425" r:id="rId31"/>
    <p:sldId id="428" r:id="rId32"/>
    <p:sldId id="429" r:id="rId33"/>
    <p:sldId id="359" r:id="rId34"/>
    <p:sldId id="286" r:id="rId35"/>
    <p:sldId id="363" r:id="rId36"/>
    <p:sldId id="360" r:id="rId37"/>
    <p:sldId id="362" r:id="rId38"/>
    <p:sldId id="334" r:id="rId39"/>
    <p:sldId id="427" r:id="rId4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  <p14:sldId id="379"/>
            <p14:sldId id="382"/>
            <p14:sldId id="380"/>
            <p14:sldId id="359"/>
            <p14:sldId id="286"/>
            <p14:sldId id="363"/>
            <p14:sldId id="360"/>
            <p14:sldId id="361"/>
            <p14:sldId id="362"/>
            <p14:sldId id="357"/>
            <p14:sldId id="358"/>
            <p14:sldId id="334"/>
            <p14:sldId id="336"/>
            <p14:sldId id="338"/>
            <p14:sldId id="339"/>
            <p14:sldId id="337"/>
            <p14:sldId id="335"/>
            <p14:sldId id="340"/>
            <p14:sldId id="342"/>
            <p14:sldId id="343"/>
            <p14:sldId id="341"/>
            <p14:sldId id="333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6A0"/>
    <a:srgbClr val="FBFBFB"/>
    <a:srgbClr val="F1F1F1"/>
    <a:srgbClr val="D1D1D1"/>
    <a:srgbClr val="B1C1E4"/>
    <a:srgbClr val="B9B9B9"/>
    <a:srgbClr val="A6A6A6"/>
    <a:srgbClr val="595959"/>
    <a:srgbClr val="FCFCFC"/>
    <a:srgbClr val="FEFE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719"/>
  </p:normalViewPr>
  <p:slideViewPr>
    <p:cSldViewPr snapToGrid="0">
      <p:cViewPr varScale="1">
        <p:scale>
          <a:sx n="110" d="100"/>
          <a:sy n="110" d="100"/>
        </p:scale>
        <p:origin x="-1338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"/>
          <c:y val="9.0156754660335833E-2"/>
          <c:w val="0.5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dPt>
            <c:idx val="3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33158</a:t>
                    </a:r>
                    <a:r>
                      <a:rPr lang="en-US" smtClean="0"/>
                      <a:t>₽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63668</a:t>
                    </a:r>
                    <a:r>
                      <a:rPr lang="en-US" smtClean="0"/>
                      <a:t>₽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70818</a:t>
                    </a:r>
                    <a:r>
                      <a:rPr lang="en-US" smtClean="0"/>
                      <a:t>₽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79102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35900</c:v>
                </c:pt>
                <c:pt idx="1">
                  <c:v>47194</c:v>
                </c:pt>
                <c:pt idx="2">
                  <c:v>48586</c:v>
                </c:pt>
                <c:pt idx="3">
                  <c:v>49590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showVal val="1"/>
        </c:dLbls>
        <c:gapWidth val="113"/>
        <c:overlap val="-18"/>
        <c:axId val="100409728"/>
        <c:axId val="100411264"/>
      </c:barChart>
      <c:catAx>
        <c:axId val="1004097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0411264"/>
        <c:crosses val="autoZero"/>
        <c:auto val="1"/>
        <c:lblAlgn val="ctr"/>
        <c:lblOffset val="100"/>
      </c:catAx>
      <c:valAx>
        <c:axId val="100411264"/>
        <c:scaling>
          <c:orientation val="minMax"/>
        </c:scaling>
        <c:delete val="1"/>
        <c:axPos val="b"/>
        <c:numFmt formatCode="#,##0\ [$₽-419]" sourceLinked="1"/>
        <c:majorTickMark val="none"/>
        <c:tickLblPos val="none"/>
        <c:crossAx val="10040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7.0293673883382424E-2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8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9959E-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0.35000000000000031</c:v>
                </c:pt>
                <c:pt idx="3">
                  <c:v>0.35000000000000031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gapWidth val="50"/>
        <c:overlap val="100"/>
        <c:axId val="137921280"/>
        <c:axId val="137922816"/>
      </c:barChart>
      <c:catAx>
        <c:axId val="1379212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7922816"/>
        <c:crosses val="autoZero"/>
        <c:auto val="1"/>
        <c:lblAlgn val="ctr"/>
        <c:lblOffset val="100"/>
      </c:catAx>
      <c:valAx>
        <c:axId val="137922816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792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.12087012077591221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3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959E-18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0.35000000000000031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gapWidth val="50"/>
        <c:overlap val="100"/>
        <c:axId val="137836032"/>
        <c:axId val="137837568"/>
      </c:barChart>
      <c:catAx>
        <c:axId val="13783603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7837568"/>
        <c:crosses val="autoZero"/>
        <c:auto val="1"/>
        <c:lblAlgn val="ctr"/>
        <c:lblOffset val="100"/>
      </c:catAx>
      <c:valAx>
        <c:axId val="137837568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783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.12087012077591221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3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959E-18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0.35000000000000031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gapWidth val="50"/>
        <c:overlap val="100"/>
        <c:axId val="138057984"/>
        <c:axId val="138072064"/>
      </c:barChart>
      <c:catAx>
        <c:axId val="1380579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72064"/>
        <c:crosses val="autoZero"/>
        <c:auto val="1"/>
        <c:lblAlgn val="ctr"/>
        <c:lblOffset val="100"/>
      </c:catAx>
      <c:valAx>
        <c:axId val="138072064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805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.10836876719053425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26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9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264E-2"/>
                  <c:y val="2.18423976417091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0.25</c:v>
                </c:pt>
                <c:pt idx="1">
                  <c:v>0.15000000000000024</c:v>
                </c:pt>
                <c:pt idx="2">
                  <c:v>0.45</c:v>
                </c:pt>
                <c:pt idx="3">
                  <c:v>0.15000000000000024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gapWidth val="50"/>
        <c:overlap val="100"/>
        <c:axId val="138103040"/>
        <c:axId val="138117120"/>
      </c:barChart>
      <c:catAx>
        <c:axId val="1381030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117120"/>
        <c:crosses val="autoZero"/>
        <c:auto val="1"/>
        <c:lblAlgn val="ctr"/>
        <c:lblOffset val="100"/>
      </c:catAx>
      <c:valAx>
        <c:axId val="13811712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810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7.0444553533399262E-2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6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959E-18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0.35000000000000031</c:v>
                </c:pt>
                <c:pt idx="3">
                  <c:v>0.35000000000000031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gapWidth val="50"/>
        <c:overlap val="100"/>
        <c:axId val="138185728"/>
        <c:axId val="138195712"/>
      </c:barChart>
      <c:catAx>
        <c:axId val="1381857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195712"/>
        <c:crosses val="autoZero"/>
        <c:auto val="1"/>
        <c:lblAlgn val="ctr"/>
        <c:lblOffset val="100"/>
      </c:catAx>
      <c:valAx>
        <c:axId val="138195712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818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102"/>
          <c:y val="1.0093565194484445E-2"/>
          <c:w val="0.66108927223460312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8.4196980963175252E-2"/>
                  <c:y val="-1.0010983271383866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5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32E-2"/>
                  <c:y val="-6.2568645446149959E-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0.15000000000000024</c:v>
                </c:pt>
                <c:pt idx="1">
                  <c:v>0.15000000000000024</c:v>
                </c:pt>
                <c:pt idx="2">
                  <c:v>0.2</c:v>
                </c:pt>
                <c:pt idx="3">
                  <c:v>0.35000000000000031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gapWidth val="50"/>
        <c:overlap val="100"/>
        <c:axId val="138244096"/>
        <c:axId val="138245632"/>
      </c:barChart>
      <c:catAx>
        <c:axId val="1382440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245632"/>
        <c:crosses val="autoZero"/>
        <c:auto val="1"/>
        <c:lblAlgn val="ctr"/>
        <c:lblOffset val="100"/>
      </c:catAx>
      <c:valAx>
        <c:axId val="138245632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3824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01.10.2025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1011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3791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35452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56686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462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1C22E99-49FC-4047-B316-5F21E6063C04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085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8EFAD02-27A9-4DD5-AD58-582350DB4B3E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994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3651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D91B1FF-8976-4D1A-A93D-8DB75541A27C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29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605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sldNum" idx="5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499062D-3E29-4240-8CD4-24D1966A4CE7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30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14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F182001-95FF-459C-8B91-53ED6F841DDA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6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ln w="0">
            <a:noFill/>
          </a:ln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1838E8-C6F9-4AA0-BAA4-55130F7A633E}" type="slidenum">
              <a:rPr lang="x-none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346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409691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59983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2668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19374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35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563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20CD8-132A-1A42-9C3F-9E9662FD4B9F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63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20CD8-132A-1A42-9C3F-9E9662FD4B9F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979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8955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01.10.2025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35.jpeg"/><Relationship Id="rId3" Type="http://schemas.openxmlformats.org/officeDocument/2006/relationships/image" Target="../media/image31.png"/><Relationship Id="rId21" Type="http://schemas.openxmlformats.org/officeDocument/2006/relationships/image" Target="../media/image38.png"/><Relationship Id="rId12" Type="http://schemas.openxmlformats.org/officeDocument/2006/relationships/image" Target="../media/image92.sv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sv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2.png"/><Relationship Id="rId15" Type="http://schemas.openxmlformats.org/officeDocument/2006/relationships/image" Target="../media/image33.png"/><Relationship Id="rId10" Type="http://schemas.openxmlformats.org/officeDocument/2006/relationships/image" Target="../media/image90.svg"/><Relationship Id="rId19" Type="http://schemas.openxmlformats.org/officeDocument/2006/relationships/image" Target="../media/image36.png"/><Relationship Id="rId14" Type="http://schemas.openxmlformats.org/officeDocument/2006/relationships/image" Target="../media/image25.svg"/><Relationship Id="rId22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slide" Target="slide31.xml"/><Relationship Id="rId3" Type="http://schemas.openxmlformats.org/officeDocument/2006/relationships/slide" Target="slide4.xml"/><Relationship Id="rId21" Type="http://schemas.openxmlformats.org/officeDocument/2006/relationships/slide" Target="slide35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36.xml"/><Relationship Id="rId2" Type="http://schemas.openxmlformats.org/officeDocument/2006/relationships/slide" Target="slide3.xml"/><Relationship Id="rId16" Type="http://schemas.openxmlformats.org/officeDocument/2006/relationships/slide" Target="slide27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5" Type="http://schemas.openxmlformats.org/officeDocument/2006/relationships/slide" Target="slide6.xml"/><Relationship Id="rId15" Type="http://schemas.openxmlformats.org/officeDocument/2006/relationships/slide" Target="slide28.xml"/><Relationship Id="rId23" Type="http://schemas.openxmlformats.org/officeDocument/2006/relationships/image" Target="../media/image3.jpeg"/><Relationship Id="rId10" Type="http://schemas.openxmlformats.org/officeDocument/2006/relationships/slide" Target="slide15.xml"/><Relationship Id="rId19" Type="http://schemas.openxmlformats.org/officeDocument/2006/relationships/slide" Target="slide3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22.xml"/><Relationship Id="rId2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2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80.png"/><Relationship Id="rId18" Type="http://schemas.openxmlformats.org/officeDocument/2006/relationships/image" Target="../media/image168.svg"/><Relationship Id="rId3" Type="http://schemas.openxmlformats.org/officeDocument/2006/relationships/image" Target="../media/image159.svg"/><Relationship Id="rId21" Type="http://schemas.openxmlformats.org/officeDocument/2006/relationships/image" Target="../media/image83.png"/><Relationship Id="rId7" Type="http://schemas.openxmlformats.org/officeDocument/2006/relationships/image" Target="../media/image78.png"/><Relationship Id="rId12" Type="http://schemas.openxmlformats.org/officeDocument/2006/relationships/image" Target="../media/image162.svg"/><Relationship Id="rId17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image" Target="../media/image166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15" Type="http://schemas.openxmlformats.org/officeDocument/2006/relationships/image" Target="../media/image81.png"/><Relationship Id="rId10" Type="http://schemas.openxmlformats.org/officeDocument/2006/relationships/image" Target="../media/image161.svg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79.png"/><Relationship Id="rId14" Type="http://schemas.openxmlformats.org/officeDocument/2006/relationships/image" Target="../media/image16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svg"/><Relationship Id="rId5" Type="http://schemas.openxmlformats.org/officeDocument/2006/relationships/image" Target="../media/image85.png"/><Relationship Id="rId4" Type="http://schemas.openxmlformats.org/officeDocument/2006/relationships/image" Target="../media/image11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4.png"/><Relationship Id="rId12" Type="http://schemas.openxmlformats.org/officeDocument/2006/relationships/image" Target="../media/image21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svg"/><Relationship Id="rId11" Type="http://schemas.openxmlformats.org/officeDocument/2006/relationships/image" Target="../media/image114.png"/><Relationship Id="rId5" Type="http://schemas.openxmlformats.org/officeDocument/2006/relationships/image" Target="../media/image112.png"/><Relationship Id="rId10" Type="http://schemas.openxmlformats.org/officeDocument/2006/relationships/image" Target="../media/image216.svg"/><Relationship Id="rId4" Type="http://schemas.openxmlformats.org/officeDocument/2006/relationships/image" Target="../media/image212.svg"/><Relationship Id="rId9" Type="http://schemas.openxmlformats.org/officeDocument/2006/relationships/image" Target="../media/image113.png"/><Relationship Id="rId14" Type="http://schemas.openxmlformats.org/officeDocument/2006/relationships/image" Target="../media/image22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31.svg"/><Relationship Id="rId3" Type="http://schemas.openxmlformats.org/officeDocument/2006/relationships/image" Target="../media/image116.jpeg"/><Relationship Id="rId7" Type="http://schemas.openxmlformats.org/officeDocument/2006/relationships/image" Target="../media/image227.sv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229.svg"/><Relationship Id="rId5" Type="http://schemas.openxmlformats.org/officeDocument/2006/relationships/image" Target="../media/image225.sv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6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22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201.svg"/><Relationship Id="rId5" Type="http://schemas.openxmlformats.org/officeDocument/2006/relationships/image" Target="../media/image118.jpeg"/><Relationship Id="rId10" Type="http://schemas.openxmlformats.org/officeDocument/2006/relationships/image" Target="../media/image124.png"/><Relationship Id="rId4" Type="http://schemas.openxmlformats.org/officeDocument/2006/relationships/image" Target="../media/image225.svg"/><Relationship Id="rId9" Type="http://schemas.openxmlformats.org/officeDocument/2006/relationships/image" Target="../media/image24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5.jpeg"/><Relationship Id="rId7" Type="http://schemas.openxmlformats.org/officeDocument/2006/relationships/image" Target="../media/image13.png"/><Relationship Id="rId12" Type="http://schemas.openxmlformats.org/officeDocument/2006/relationships/image" Target="../media/image2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3.png"/><Relationship Id="rId18" Type="http://schemas.openxmlformats.org/officeDocument/2006/relationships/image" Target="../media/image58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5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50.svg"/><Relationship Id="rId19" Type="http://schemas.openxmlformats.org/officeDocument/2006/relationships/image" Target="../media/image26.png"/><Relationship Id="rId4" Type="http://schemas.openxmlformats.org/officeDocument/2006/relationships/image" Target="../media/image44.svg"/><Relationship Id="rId9" Type="http://schemas.openxmlformats.org/officeDocument/2006/relationships/image" Target="../media/image21.png"/><Relationship Id="rId1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28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039155" y="158307"/>
            <a:ext cx="2510287" cy="695708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НОВОСИБИРСКАЯ</a:t>
            </a:r>
            <a:r>
              <a:rPr kumimoji="0" lang="ru-RU" sz="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622391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86519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x-non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3139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АДМИНИСТРАЦИЕЙ КУЙБЫШЕВСКОГО МУНИЦИПАЛЬНОГО РАЙОНА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74" b="3173"/>
          <a:stretch/>
        </p:blipFill>
        <p:spPr>
          <a:xfrm>
            <a:off x="627015" y="1268919"/>
            <a:ext cx="6492875" cy="34895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F35C879-51CA-47DF-843B-E77EC8CE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95" y="1256553"/>
            <a:ext cx="2148143" cy="2587156"/>
          </a:xfrm>
          <a:prstGeom prst="rect">
            <a:avLst/>
          </a:prstGeom>
        </p:spPr>
      </p:pic>
      <p:pic>
        <p:nvPicPr>
          <p:cNvPr id="102402" name="Picture 2" descr="https://avatars.mds.yandex.net/i?id=04bd5b7eea1a1200eb3289f8821216bdfd52af90-5038807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1691" y="163902"/>
            <a:ext cx="908010" cy="750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64259" y="155237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-381195" y="12996811"/>
            <a:ext cx="133759" cy="157515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39354" y="309500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ГЛАВН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 ТУРИСТИЧЕСК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67794" y="3882589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838321" y="2865243"/>
            <a:ext cx="70617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Краеведческий музей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 rot="10800000" flipV="1">
            <a:off x="6041677" y="5892270"/>
            <a:ext cx="718244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Р.С.Волкова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6033246" y="4204156"/>
            <a:ext cx="59584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М.Л.Маслова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1481322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75710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640827" y="3630015"/>
            <a:ext cx="1632215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xmlns="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FBEEAE70-6840-7A11-B794-6BEA822187D0}"/>
              </a:ext>
            </a:extLst>
          </p:cNvPr>
          <p:cNvSpPr txBox="1"/>
          <p:nvPr/>
        </p:nvSpPr>
        <p:spPr>
          <a:xfrm>
            <a:off x="7070869" y="2748562"/>
            <a:ext cx="2269268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выставки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лекции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культурно-образовательных мероприятий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140418" y="439162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 </a:t>
            </a:r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  <a:endParaRPr lang="ru-RU" sz="12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8179080" y="4775940"/>
            <a:ext cx="1422119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экскурсионных посещений в 2024 году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xmlns="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666679B6-FEC7-312A-D5D8-9B8E195FC32D}"/>
              </a:ext>
            </a:extLst>
          </p:cNvPr>
          <p:cNvSpPr txBox="1"/>
          <p:nvPr/>
        </p:nvSpPr>
        <p:spPr>
          <a:xfrm>
            <a:off x="8446302" y="4440589"/>
            <a:ext cx="8255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4717  человек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59" y="5315759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070868" y="5609653"/>
            <a:ext cx="2352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Москва</a:t>
            </a:r>
            <a:r>
              <a:rPr lang="ru-RU" sz="800" dirty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Санкт-Петербург,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Омск</a:t>
            </a:r>
            <a:r>
              <a:rPr lang="ru-RU" sz="800" dirty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Томск,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800" dirty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Барнаул, </a:t>
            </a: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Бийск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rgbClr val="4756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Новосибирск, Бердск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xmlns="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96027" y="661588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39" y="1502704"/>
            <a:ext cx="2046306" cy="15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551" y="4522534"/>
            <a:ext cx="2269972" cy="19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0944" y="1510908"/>
            <a:ext cx="2435851" cy="1477352"/>
          </a:xfrm>
          <a:prstGeom prst="rect">
            <a:avLst/>
          </a:prstGeom>
        </p:spPr>
      </p:pic>
      <p:pic>
        <p:nvPicPr>
          <p:cNvPr id="1038" name="Picture 14" descr="undefine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889" y="3080687"/>
            <a:ext cx="2435851" cy="154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tatic1-repo.aif.ru/1/3e/2151338/b43b2bfd47878276bd2f8cb9490b27a7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551" y="3080687"/>
            <a:ext cx="2269972" cy="12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turizm.nso.ru/sites/turizm.nso.ru/wodby_files/files/styles/general_news_teaser_image/public/gallery/2020/05/2_4.jpg?itok=0gth83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6292" y="4708342"/>
            <a:ext cx="2460504" cy="17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22883" y="1553969"/>
            <a:ext cx="20772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000000"/>
                </a:solidFill>
                <a:latin typeface="YS Text"/>
              </a:rPr>
              <a:t>Собор Рождества Иоанна Предтечи</a:t>
            </a:r>
            <a:endParaRPr lang="ru-RU" sz="800" b="1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7361" y="3328973"/>
            <a:ext cx="115127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Краеведческий музей</a:t>
            </a: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058333" y="6186634"/>
            <a:ext cx="20051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YS Text"/>
              </a:rPr>
              <a:t>                 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YS Text"/>
              </a:rPr>
              <a:t>Спасский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YS Text"/>
              </a:rPr>
              <a:t>собор</a:t>
            </a:r>
            <a:endParaRPr lang="ru-RU" sz="1000" b="1" dirty="0">
              <a:solidFill>
                <a:schemeClr val="accent1">
                  <a:lumMod val="75000"/>
                </a:schemeClr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11" y="0"/>
            <a:ext cx="3609524" cy="487125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11</a:t>
            </a:fld>
            <a:endParaRPr lang="x-none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34467" y="-10961685"/>
            <a:ext cx="3406774" cy="22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i?id=f7acaec89b3453bfaf98d31a279f1a0d7bcbabc4-5632212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1" y="0"/>
            <a:ext cx="2976562" cy="31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vatars.mds.yandex.net/i?id=077329f591be11672e554a4323fcf48741aed8e1-5357509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163" y="0"/>
            <a:ext cx="3271837" cy="31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avatars.mds.yandex.net/i?id=f9cd9f4604eadabee6095bb364bfe9c2-3885836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132666"/>
            <a:ext cx="2983151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3" y="4871258"/>
            <a:ext cx="3265247" cy="1986742"/>
          </a:xfrm>
          <a:prstGeom prst="rect">
            <a:avLst/>
          </a:prstGeom>
        </p:spPr>
      </p:pic>
      <p:pic>
        <p:nvPicPr>
          <p:cNvPr id="3086" name="Picture 14" descr="https://turizm.nso.ru/sites/turizm.nso.ru/wodby_files/files/styles/general_news_teaser_image/public/p1ai00ocvd1qnpfq36511rub1h3i4.jpg?itok=LKfQt32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0752" y="3132665"/>
            <a:ext cx="3265248" cy="378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026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959573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ПУТЕШЕСТВИЕ ВЫХОДНОГО ДНЯ часть 1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-3026972" y="9509666"/>
            <a:ext cx="850644" cy="827482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439258" y="12016321"/>
            <a:ext cx="421577" cy="42119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6" t="2398" r="19259" b="4635"/>
          <a:stretch>
            <a:fillRect/>
          </a:stretch>
        </p:blipFill>
        <p:spPr>
          <a:xfrm>
            <a:off x="-1291189" y="-1269074"/>
            <a:ext cx="327463" cy="411403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52813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avatars.dzeninfra.ru/get-zen_doc/271828/pub_68ba893b721812368288b51d_68ba97f842fe3b6e16d13d03/scale_2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1801" y="-11016087"/>
            <a:ext cx="4159885" cy="31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dzeninfra.ru/get-zen_doc/271828/pub_68ba893b721812368288b51d_68ba97f842fe3b6e16d13d03/scale_2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36" y="1429319"/>
            <a:ext cx="2557340" cy="21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788" y="1401547"/>
            <a:ext cx="2914826" cy="21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335" y="3775592"/>
            <a:ext cx="2577037" cy="24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5625" y="3786151"/>
            <a:ext cx="2926321" cy="24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-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7040" y="1459540"/>
            <a:ext cx="2760179" cy="207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-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218" y="3786149"/>
            <a:ext cx="2766001" cy="24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959573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ПУТЕШЕСТВИЕ ВЫХОДНОГО ДНЯ часть 2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9720-1430-DF46-8A1E-D768C54B98EF}" type="slidenum">
              <a:rPr kumimoji="0" lang="x-non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439258" y="12016321"/>
            <a:ext cx="421577" cy="42119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*Юбилейные даты 2022 года</a:t>
            </a:r>
            <a:endParaRPr kumimoji="0" lang="x-none" sz="600" b="0" i="1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35808" y="650175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</a:t>
            </a:r>
            <a:r>
              <a:rPr kumimoji="0" lang="x-non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ПРОФИЛЬ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КУЙБЫШЕВСКОГО МУНИЦИПАЛЬНОГО РАЙОНА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https://avatars.dzeninfra.ru/get-zen_doc/271828/pub_68ba893b721812368288b51d_68ba97f842fe3b6e16d13d03/scale_2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1801" y="-11016087"/>
            <a:ext cx="4159885" cy="31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927" y="1415955"/>
            <a:ext cx="2855499" cy="23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-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929" y="4055853"/>
            <a:ext cx="2855498" cy="21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-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641" y="1429319"/>
            <a:ext cx="3079407" cy="23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оздать карусел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641" y="4097467"/>
            <a:ext cx="3146766" cy="21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-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407" y="1438562"/>
            <a:ext cx="2859190" cy="23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-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6618" y="4097466"/>
            <a:ext cx="2650977" cy="21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73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-3608082" y="6357705"/>
            <a:ext cx="652925" cy="692412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959573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ПУТЕШЕСТВИЕ ВЫХОДНОГО ДНЯ часть 3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49720-1430-DF46-8A1E-D768C54B98EF}" type="slidenum">
              <a:rPr kumimoji="0" lang="x-non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439258" y="12016321"/>
            <a:ext cx="421577" cy="42119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*Юбилейные даты 2022 года</a:t>
            </a:r>
            <a:endParaRPr kumimoji="0" lang="x-none" sz="600" b="0" i="1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</a:t>
            </a:r>
            <a:r>
              <a:rPr kumimoji="0" lang="x-non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ПРОФИЛЬ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КУЙБЫШЕВСКОГО МУНИЦИПАЛЬНОГО РАЙОНА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https://avatars.dzeninfra.ru/get-zen_doc/271828/pub_68ba893b721812368288b51d_68ba97f842fe3b6e16d13d03/scale_2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1801" y="-11016087"/>
            <a:ext cx="4159885" cy="31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20" y="1545430"/>
            <a:ext cx="2930865" cy="21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-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19" y="3893300"/>
            <a:ext cx="3031027" cy="26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rs.dzeninfra.ru/get-zen_doc/271828/pub_68ba893b721812368288b51d_68ba8ab0781ff213a9a76363/scale_2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076" y="1438563"/>
            <a:ext cx="3332004" cy="232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271" y="3841703"/>
            <a:ext cx="3233970" cy="2684603"/>
          </a:xfrm>
          <a:prstGeom prst="rect">
            <a:avLst/>
          </a:prstGeom>
        </p:spPr>
      </p:pic>
      <p:pic>
        <p:nvPicPr>
          <p:cNvPr id="4106" name="Picture 10" descr="-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241" y="1425810"/>
            <a:ext cx="2952356" cy="23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Собор Рождества Иоанна Предтечи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2218" y="3841703"/>
            <a:ext cx="2931143" cy="26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3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Зона  рискованного земледелия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Инвесторы  заинтересованы в создании и развитии бизнеса в границах Новосибирской агломерации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степень износа объектов инженерной инфраструктуры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широкий спектр предприятий малого и среднего бизнеса в сфере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Низкая  демография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Несоответствие спроса и предложения рабочей силы (дефицит кадров рабочих специальностей, маятниковая миграция экономически  активного населения)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Низкий уровень собственных  доходов муниципального бюджета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Зарастание  неиспользуемых</a:t>
            </a:r>
            <a:r>
              <a:rPr kumimoji="0" lang="ru-RU" sz="6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 трудового потенциала в ближайшие города с более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высоким уровнем оплаты труда</a:t>
            </a: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обрабатывающая промышленность                                                                                                  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(68,0%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общем объеме отгруженные продукции в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 площадь территории района, выгодное  экономико-географическое положение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kumimoji="0" lang="ru-RU" sz="6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отрасли сельского хозяйства (достаточно большие посевные площади, наличие земельных ресурсов, наличие поголовья КРС)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baseline="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трудовых ресурсов.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транспортная инфраструктура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baseline="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сеть услуг  жилищно-коммунальных предприятий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Ежегодное увеличение оборота розничной торговли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Богатое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наследие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–районе  трех профессиональных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одного высшего учебного заведения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Стабильность бюджета района за счет дотаций, субвенции, субсидий региона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государственных программах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малого и  среднего предпринимательства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 кадрового потенциала путем привлечения необходимых специалистов  с возможностью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предоставления служебного жилья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материально-технической базы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368223" y="644159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газа и паром 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 smtClean="0">
                <a:solidFill>
                  <a:srgbClr val="333333"/>
                </a:solidFill>
                <a:latin typeface="YS Text"/>
              </a:rPr>
              <a:t>Снижение </a:t>
            </a:r>
            <a:r>
              <a:rPr lang="ru-RU" sz="800" b="1" dirty="0">
                <a:solidFill>
                  <a:srgbClr val="333333"/>
                </a:solidFill>
                <a:latin typeface="YS Text"/>
              </a:rPr>
              <a:t>спроса, </a:t>
            </a:r>
            <a:r>
              <a:rPr lang="ru-RU" sz="800" b="1" dirty="0" smtClean="0">
                <a:solidFill>
                  <a:srgbClr val="333333"/>
                </a:solidFill>
                <a:latin typeface="YS Text"/>
              </a:rPr>
              <a:t>высокая ключевая ставка, </a:t>
            </a:r>
            <a:r>
              <a:rPr lang="ru-RU" sz="800" b="1" dirty="0">
                <a:solidFill>
                  <a:srgbClr val="333333"/>
                </a:solidFill>
                <a:latin typeface="YS Text"/>
              </a:rPr>
              <a:t>дефицит </a:t>
            </a:r>
            <a:r>
              <a:rPr lang="ru-RU" sz="800" b="1" dirty="0" smtClean="0">
                <a:solidFill>
                  <a:srgbClr val="333333"/>
                </a:solidFill>
                <a:latin typeface="YS Text"/>
              </a:rPr>
              <a:t>технологий.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квалифицированных кадров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YS Text"/>
              </a:rPr>
              <a:t>Сокращение экспортных </a:t>
            </a:r>
            <a:r>
              <a:rPr lang="ru-RU" sz="800" b="1" dirty="0" smtClean="0">
                <a:solidFill>
                  <a:schemeClr val="tx1"/>
                </a:solidFill>
                <a:latin typeface="YS Text"/>
              </a:rPr>
              <a:t>возможностей.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химической промышленности за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счёт реализации инвестиционных проектов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реконструкции здания для производства выпускаемой продукции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b="1" dirty="0" smtClean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Модернизация пищевой </a:t>
            </a:r>
            <a:r>
              <a:rPr lang="ru-RU" sz="900" b="1" dirty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перерабатывающей промышленности на основе внедрения современного высокотехнологического оборудования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сельского хозяйства за счёт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государственной поддержки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инновационных технологий (</a:t>
            </a:r>
            <a:r>
              <a:rPr kumimoji="0" lang="en-US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GPS-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системы, удобрения, различные сорта растений устойчивые к болезням и вредителям)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отраслей сельского хозяйства за счёт вовлечение               в оборот неиспользуемых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объемов оборота выпуска химической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Внедрение национального проекта «Производительность труда» стратегического предприятия химической промышленности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помещений, зданий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156719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02B2793-94A9-04A3-C01B-88F6FD8ABD13}"/>
              </a:ext>
            </a:extLst>
          </p:cNvPr>
          <p:cNvSpPr txBox="1"/>
          <p:nvPr/>
        </p:nvSpPr>
        <p:spPr>
          <a:xfrm>
            <a:off x="609763" y="646923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688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Удаленность от областного центра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</a:t>
            </a:r>
            <a:r>
              <a:rPr kumimoji="0" lang="ru-RU" sz="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=""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Разбросанность и удаленность сельских населенных пунктов от  районного центра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Транспортная инфраструктура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</a:t>
            </a:r>
            <a:r>
              <a:rPr kumimoji="0" lang="ru-RU" sz="700" b="1" i="0" u="none" strike="noStrike" kern="1200" cap="none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 инвестиционных проектов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="" xmlns:p14="http://schemas.microsoft.com/office/powerpoint/2010/main" val="304593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35642" y="627083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8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4086845"/>
              </p:ext>
            </p:extLst>
          </p:nvPr>
        </p:nvGraphicFramePr>
        <p:xfrm>
          <a:off x="491706" y="957532"/>
          <a:ext cx="9280322" cy="6175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438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92438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47723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47723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054261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год</a:t>
                      </a:r>
                    </a:p>
                    <a:p>
                      <a:pPr algn="ctr"/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ФКП «Анозит»</a:t>
                      </a:r>
                      <a:endParaRPr lang="x-none" sz="10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перхлората аммония, перекиси водорода медицинская и техническая марка  А</a:t>
                      </a:r>
                      <a:endParaRPr lang="x-none" sz="1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4 779, 6</a:t>
                      </a:r>
                      <a:endParaRPr lang="x-none" sz="1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1305</a:t>
                      </a:r>
                      <a:endParaRPr lang="x-none" sz="1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</a:t>
                      </a:r>
                      <a:r>
                        <a:rPr lang="ru-RU"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ГазпромдобычаТомск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Производство газовой смеси пропана и бутана технического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4 343, 0</a:t>
                      </a:r>
                      <a:endParaRPr kumimoji="0" lang="x-none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x-none" sz="1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«Доктор 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Фармер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Производство средства защиты растений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1 539, 7</a:t>
                      </a:r>
                      <a:endParaRPr kumimoji="0" lang="x-none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904528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«Ерофеев»</a:t>
                      </a:r>
                      <a:endParaRPr lang="x-none" sz="11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спирта этилового ректификованного из пищевого сырья, побочную продукцию от производства спирта (сивушные масла, барда, концентрат головных примесей, барда сухая кормовая)</a:t>
                      </a:r>
                      <a:endParaRPr lang="x-none" sz="1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1 121,6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607474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«Баланс»</a:t>
                      </a:r>
                      <a:endParaRPr lang="x-none" sz="11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Производство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сухих молочных продуктов: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сухого        цельного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и сухого обезжиренного молока.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857, 3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«ФИШ МЭН»</a:t>
                      </a:r>
                      <a:endParaRPr lang="x-none" sz="11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Переработка рыбы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речной, происхождения окунь, судак (разделка, филе).</a:t>
                      </a:r>
                      <a:endParaRPr lang="x-none" sz="1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516, 2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«Сибирский рыбный дом»</a:t>
                      </a:r>
                      <a:endParaRPr lang="x-none" sz="11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Производство вяленой продукция из рыбы</a:t>
                      </a:r>
                      <a:endParaRPr lang="x-none" sz="1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320, 0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«Строитель»</a:t>
                      </a:r>
                      <a:endParaRPr lang="x-none" sz="1100" b="1" i="0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Производство сборного железобетона и прочих сборных строительных изделий</a:t>
                      </a:r>
                      <a:endParaRPr lang="x-none" sz="1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238, 8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endParaRPr lang="x-none" sz="1100" b="1" i="0" spc="-1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000" b="0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1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442755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42557"/>
            <a:ext cx="2028480" cy="26341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3814273" y="2319805"/>
            <a:ext cx="2522741" cy="291886"/>
          </a:xfrm>
          <a:prstGeom prst="roundRect">
            <a:avLst>
              <a:gd name="adj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лючевые компетенции 20-21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2829222" y="1650429"/>
            <a:ext cx="2120847" cy="25553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5290370" y="1632123"/>
            <a:ext cx="149079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7216333" y="1621099"/>
            <a:ext cx="220042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626295" y="2033351"/>
            <a:ext cx="2028480" cy="25133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2901463" y="2010845"/>
            <a:ext cx="264648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6035768" y="1975707"/>
            <a:ext cx="3492418" cy="318180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02586" y="2381669"/>
            <a:ext cx="28554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501162" y="2748230"/>
            <a:ext cx="344705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23-24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993532" y="3114791"/>
            <a:ext cx="2321168" cy="30318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6268305" y="3114791"/>
            <a:ext cx="189605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29-30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 rot="10800000" flipV="1">
            <a:off x="3948211" y="3588876"/>
            <a:ext cx="2087555" cy="37426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 и задачи проекта 34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626295" y="3567668"/>
            <a:ext cx="1695801" cy="395475"/>
          </a:xfrm>
          <a:prstGeom prst="roundRect">
            <a:avLst>
              <a:gd name="adj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2488223" y="3673391"/>
            <a:ext cx="1354063" cy="289752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20" action="ppaction://hlinksldjump"/>
            <a:extLst>
              <a:ext uri="{FF2B5EF4-FFF2-40B4-BE49-F238E27FC236}">
                <a16:creationId xmlns=""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8051521" y="3655541"/>
            <a:ext cx="1736075" cy="26417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38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21" action="ppaction://hlinksldjump"/>
            <a:extLst>
              <a:ext uri="{FF2B5EF4-FFF2-40B4-BE49-F238E27FC236}">
                <a16:creationId xmlns=""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201893" y="3655541"/>
            <a:ext cx="1743004" cy="3177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35-37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029B849-BBFE-D583-1092-C2F3C544AF93}"/>
              </a:ext>
            </a:extLst>
          </p:cNvPr>
          <p:cNvSpPr/>
          <p:nvPr/>
        </p:nvSpPr>
        <p:spPr>
          <a:xfrm rot="10800000" flipV="1">
            <a:off x="3611757" y="3115121"/>
            <a:ext cx="2590136" cy="34523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 28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781167" y="2397488"/>
            <a:ext cx="2908533" cy="22630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и тренды развития 22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09763" y="636572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 АДМИНИСТРАЦИЕЙ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732938" y="4756279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КУЙБЫШЕВСКОГО МУНИЦИПАЛЬНОГО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082287" y="158307"/>
            <a:ext cx="2684529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" descr="https://avatars.mds.yandex.net/i?id=04bd5b7eea1a1200eb3289f8821216bdfd52af90-5038807-images-thumbs&amp;n=1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781691" y="163902"/>
            <a:ext cx="908010" cy="819509"/>
          </a:xfrm>
          <a:prstGeom prst="rect">
            <a:avLst/>
          </a:prstGeom>
          <a:noFill/>
        </p:spPr>
      </p:pic>
      <p:sp>
        <p:nvSpPr>
          <p:cNvPr id="40" name="Скругленный прямоугольник 39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 rot="10800000" flipV="1">
            <a:off x="3778451" y="2698526"/>
            <a:ext cx="1945341" cy="33834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 rot="10800000" flipV="1">
            <a:off x="6035768" y="2698526"/>
            <a:ext cx="3492417" cy="338347"/>
          </a:xfrm>
          <a:prstGeom prst="roundRect">
            <a:avLst>
              <a:gd name="adj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(интеграционные решения)  26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 rot="10800000" flipV="1">
            <a:off x="8175483" y="3111607"/>
            <a:ext cx="1651196" cy="306372"/>
          </a:xfrm>
          <a:prstGeom prst="roundRect">
            <a:avLst>
              <a:gd name="adj" fmla="val 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корректировки мер 31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«Ерофеев»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709467" y="4083486"/>
            <a:ext cx="4497839" cy="126614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fontAlgn="base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Перечень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выпускаемой продукции включает высококачественные спирты сортов «Альфа», «Люкс» и «Экстра», барду сухую кормовую, масло сивушное, концентрат головных примесей этилового спирта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fontAlgn="base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/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В 2023 году спирт сорта «Люкс», производимый на АО «Ерофеев», был отмечен золотой медалью на дегустационном конкурсе  XXIV специализированной выставки «Продукты питания. Напитки – 2023», проходившей в Сочи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3103333" y="3551430"/>
            <a:ext cx="80432" cy="324486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«ФИШ МЭН»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61522" y="616731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201" y="2265978"/>
            <a:ext cx="413279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АО «Ерофеев» не только один из самых крупных производителей спирта в регионе, но и одно из старейших предприятий отрасли. Основанный в 1867 году купцом первой гильдии Венедиктом Ерофеевым, завод изначально выпускал столовое вино на разлив. Это было небольшое производство с примитивным оборудованием и преобладанием ручного труда</a:t>
            </a:r>
            <a:r>
              <a:rPr lang="ru-RU" sz="9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00" y="3437805"/>
            <a:ext cx="4219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Свою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новейшую историю АО «Ерофеев» начало в 2013 году с широкомасштабной реконструкции и запуска новых производственных мощностей. </a:t>
            </a:r>
          </a:p>
        </p:txBody>
      </p:sp>
      <p:pic>
        <p:nvPicPr>
          <p:cNvPr id="1026" name="Picture 2" descr="https://www.rosspirtprom.ru/local/templates/rsp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53" y="1477497"/>
            <a:ext cx="2198077" cy="594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altay/9368060/2a00000188c8bee492458521f008ca3f7795/X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16" y="1528476"/>
            <a:ext cx="952500" cy="542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89747" y="2438333"/>
            <a:ext cx="4326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Компания «ФИШ МЭН» начала свою деятельность в 2003 году в г. Куйбышев Новосибирской области. Специализация компании: экспорт рыбной продукции, изготавливаемой из водных биологических ресурсов, добываемых в водоемах Новосибирской области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89746" y="3213930"/>
            <a:ext cx="4408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Продукция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под брендом FISHMAN входит в тройку лидеров </a:t>
            </a:r>
            <a:r>
              <a:rPr lang="ru-RU" sz="800" dirty="0" err="1">
                <a:solidFill>
                  <a:schemeClr val="accent1">
                    <a:lumMod val="75000"/>
                  </a:schemeClr>
                </a:solidFill>
              </a:rPr>
              <a:t>рыбоперерабатывающих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</a:rPr>
              <a:t> предприятий России, являющихся экспортерами рыбной продукции, изготовленной из пресноводной рыбы. На территории Новосибирской области ФИШ МЭН – это одно из градообразующих предприятий и единственное предприятие-экспортер полуфабрикатов из речной и озерной рыбы.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50" y="4118730"/>
            <a:ext cx="4497839" cy="119879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Продукция востребована на рынках Европы и пользуется спросом в Новосибирской, Омской, Томской областях и Республики Татарстан.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30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08" y="1427922"/>
            <a:ext cx="7778437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ОО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«Доктор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Фармер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2373921" y="4060328"/>
            <a:ext cx="4563207" cy="128929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fontAlgn="base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Доктор </a:t>
            </a:r>
            <a:r>
              <a:rPr lang="ru-RU" sz="1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Фармер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» выпускает широкий ассортимент высококачественной продукции, включающей  в себя более 60 наименований пестицидов - это современные системные фунгициды и </a:t>
            </a:r>
            <a:r>
              <a:rPr lang="ru-RU" sz="1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фунгицидные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протравители, высокоэффективные до и послевсходовые гербициды, проверенные временем гербициды сплошного действия, десиканты, универсальные инсектициды для борьбы с широким спектром вредителей.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3103333" y="3551430"/>
            <a:ext cx="80432" cy="324486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2373923" y="2294836"/>
            <a:ext cx="4563208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2373922" y="3193414"/>
            <a:ext cx="4563207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124182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1845" y="2265978"/>
            <a:ext cx="44752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Современная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компания, специализирующаяся на  разработке, производстве и реализации химических средств защиты растений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                                                      На рынке 11 лет.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461844" y="3330082"/>
            <a:ext cx="43521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Производство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построено с соблюдением всех необходимых современных требований по обеспечению высокой эффективности выпускаемых пестицидов и экологической безопасности.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octorfarmer.ru/css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65" y="155063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126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ТРЕНДЫ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ХИМИЧЕСКОЙ ПРОДУКЦИИ И СРЕДСТВ ХИМИЧЕСКОЙ ЗАЩИТЫ РАСТЕНИЙ</a:t>
            </a:r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954593" y="4138810"/>
            <a:ext cx="2195998" cy="93026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954593" y="5138242"/>
            <a:ext cx="2195998" cy="907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287739" y="4091918"/>
            <a:ext cx="2195998" cy="85519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 населения продуктами питания, организация новых рабочих мест и  развитие сельскохозяйственного производства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5287739" y="5138242"/>
            <a:ext cx="2195998" cy="907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620885" y="4091918"/>
            <a:ext cx="2195998" cy="97715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объемов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сельхозпроизводства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620885" y="5138242"/>
            <a:ext cx="2195998" cy="907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7" y="4091918"/>
            <a:ext cx="2195998" cy="930262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5138242"/>
            <a:ext cx="2195998" cy="90798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400495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763" y="541223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44268" y="618456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3267853"/>
            <a:ext cx="2195998" cy="80436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рыбы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49268" y="3267853"/>
            <a:ext cx="2201323" cy="732618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87739" y="3266995"/>
            <a:ext cx="2184864" cy="686583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773285" y="3307294"/>
            <a:ext cx="2043598" cy="71545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12" y="34782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6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6770485"/>
              </p:ext>
            </p:extLst>
          </p:nvPr>
        </p:nvGraphicFramePr>
        <p:xfrm>
          <a:off x="627015" y="1376761"/>
          <a:ext cx="9136390" cy="4467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ООО Сибирская генерирующая компания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Теплоснабжения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 Куйбышева (строительство, реконструкция, техническое перевооружение и (или) модернизация источников теплоснабжения, тепловых сетей и тепловых объектов города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4548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«ИМПЕРИЯ М»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многоквартирного жилого дома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Куйбышева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мостового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СППССК «</a:t>
                      </a:r>
                      <a:r>
                        <a:rPr lang="ru-RU" sz="1200" b="1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Агросоюз</a:t>
                      </a:r>
                      <a:r>
                        <a:rPr lang="ru-RU" sz="12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2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 комплекса очистки, подработки,</a:t>
                      </a:r>
                      <a:r>
                        <a:rPr lang="ru-RU" sz="12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расфасовки и взвешивания зерна в </a:t>
                      </a:r>
                      <a:r>
                        <a:rPr lang="ru-RU" sz="1200" b="0" i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БигБеги</a:t>
                      </a:r>
                      <a:r>
                        <a:rPr lang="ru-RU" sz="12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b="0" i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мешкотару</a:t>
                      </a:r>
                      <a:r>
                        <a:rPr lang="ru-RU" sz="12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село Нагорное</a:t>
                      </a:r>
                      <a:endParaRPr lang="ru-RU" sz="1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568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842676" y="6443932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6770485"/>
              </p:ext>
            </p:extLst>
          </p:nvPr>
        </p:nvGraphicFramePr>
        <p:xfrm>
          <a:off x="627015" y="1376761"/>
          <a:ext cx="9136390" cy="4521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200" b="1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Тырышкин</a:t>
                      </a:r>
                      <a:r>
                        <a:rPr lang="ru-RU" sz="12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Б.В.</a:t>
                      </a:r>
                      <a:endParaRPr lang="x-none" sz="12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Строительство  коровника для КРС молочного направления  на 100 скотомест, село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Абрамово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x-none" sz="9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2025-2026гг</a:t>
                      </a:r>
                      <a:endParaRPr lang="x-none" sz="9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4548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ИП Кудрявцев С.В.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Строительство коровника для КРС молочного направления на 50 скотомест, село Нагорное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x-none" sz="10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2025-2026гг</a:t>
                      </a:r>
                      <a:endParaRPr lang="x-none" sz="10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568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842676" y="659863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Скругленный прямоугольник 249"/>
          <p:cNvSpPr/>
          <p:nvPr/>
        </p:nvSpPr>
        <p:spPr>
          <a:xfrm>
            <a:off x="4952880" y="1202760"/>
            <a:ext cx="2195280" cy="7747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0" rIns="9000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ЭКОЛОГИЯ И ТУРИЗМ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Скругленный прямоугольник 221"/>
          <p:cNvSpPr/>
          <p:nvPr/>
        </p:nvSpPr>
        <p:spPr>
          <a:xfrm>
            <a:off x="2716822" y="1214280"/>
            <a:ext cx="2154115" cy="7747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0" rIns="9000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ОТКРЫТИЕ 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НОВОГО БИЗНЕСА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Скругленный прямоугольник 248"/>
          <p:cNvSpPr/>
          <p:nvPr/>
        </p:nvSpPr>
        <p:spPr>
          <a:xfrm>
            <a:off x="5205045" y="2315925"/>
            <a:ext cx="2086639" cy="39862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77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F404CFC-CF99-47F4-9671-276917F93313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25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8" name="Скругленный прямоугольник 220"/>
          <p:cNvSpPr/>
          <p:nvPr/>
        </p:nvSpPr>
        <p:spPr>
          <a:xfrm>
            <a:off x="2716822" y="2195056"/>
            <a:ext cx="2154114" cy="40374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 dirty="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79" name="TextBox 3"/>
          <p:cNvSpPr/>
          <p:nvPr/>
        </p:nvSpPr>
        <p:spPr>
          <a:xfrm>
            <a:off x="627120" y="550080"/>
            <a:ext cx="915984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ИНВЕСТИЦИОННЫЕ НИШИ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Скругленный прямоугольник 4"/>
          <p:cNvSpPr/>
          <p:nvPr/>
        </p:nvSpPr>
        <p:spPr>
          <a:xfrm>
            <a:off x="627120" y="163800"/>
            <a:ext cx="146232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инвестиционные ниши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" name="Рисунок 11" descr="Приблизить со сплошной заливкой"/>
          <p:cNvPicPr/>
          <p:nvPr/>
        </p:nvPicPr>
        <p:blipFill>
          <a:blip r:embed="rId3"/>
          <a:stretch/>
        </p:blipFill>
        <p:spPr>
          <a:xfrm>
            <a:off x="4279835" y="230244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482" name="Рисунок 12" descr="Растение со сплошной заливкой"/>
          <p:cNvPicPr/>
          <p:nvPr/>
        </p:nvPicPr>
        <p:blipFill>
          <a:blip r:embed="rId4"/>
          <a:stretch/>
        </p:blipFill>
        <p:spPr>
          <a:xfrm>
            <a:off x="6760164" y="2302440"/>
            <a:ext cx="359280" cy="440595"/>
          </a:xfrm>
          <a:prstGeom prst="rect">
            <a:avLst/>
          </a:prstGeom>
          <a:ln w="0">
            <a:noFill/>
          </a:ln>
        </p:spPr>
      </p:pic>
      <p:sp>
        <p:nvSpPr>
          <p:cNvPr id="483" name="TextBox 19"/>
          <p:cNvSpPr/>
          <p:nvPr/>
        </p:nvSpPr>
        <p:spPr>
          <a:xfrm>
            <a:off x="2804746" y="2797364"/>
            <a:ext cx="1907931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1. Разведение </a:t>
            </a:r>
            <a:r>
              <a:rPr lang="ru-RU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КРС мясного направления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TextBox 21"/>
          <p:cNvSpPr/>
          <p:nvPr/>
        </p:nvSpPr>
        <p:spPr>
          <a:xfrm>
            <a:off x="5377283" y="2764680"/>
            <a:ext cx="1742161" cy="17851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1. Развитие </a:t>
            </a:r>
            <a:r>
              <a:rPr lang="ru-RU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рекреационного туризма ( охота, рыбалка, сбор грибов, ягод, целебных трав, создание кемпинговой зоны, туристический деревни)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 Благоустройство </a:t>
            </a:r>
            <a:r>
              <a:rPr lang="ru-RU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рекреационных маршрутов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</a:rPr>
              <a:t>3. Создание туристических маршрутов</a:t>
            </a:r>
            <a:endParaRPr lang="ru-RU" sz="900" b="1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TextBox 1"/>
          <p:cNvSpPr/>
          <p:nvPr/>
        </p:nvSpPr>
        <p:spPr>
          <a:xfrm>
            <a:off x="523603" y="6521176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>
                <a:latin typeface="Arial"/>
                <a:ea typeface="DejaVu Sans"/>
              </a:rPr>
              <a:t>ИНВЕСТИЦИОННЫЙ ПРОФИЛЬ </a:t>
            </a:r>
            <a:r>
              <a:rPr lang="ru-RU" sz="800" b="0" strike="noStrike" spc="-1" dirty="0" smtClean="0">
                <a:latin typeface="Arial"/>
                <a:ea typeface="DejaVu Sans"/>
              </a:rPr>
              <a:t>КУЙБЫШЕВСКОГО МУНИЦИПАЛЬНОГО РАЙОНА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486" name="TextBox 12"/>
          <p:cNvSpPr/>
          <p:nvPr/>
        </p:nvSpPr>
        <p:spPr>
          <a:xfrm rot="10800000" flipH="1" flipV="1">
            <a:off x="2819889" y="3938710"/>
            <a:ext cx="1954334" cy="5232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lvl="0"/>
            <a:r>
              <a:rPr lang="ru-RU" sz="9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3.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эксплуатация межрайонного комплекса – полигона с мусоросортировочной линией</a:t>
            </a:r>
            <a:endParaRPr lang="ru-RU" sz="800" b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Font typeface="Calibri Light"/>
              <a:buAutoNum type="arabicPeriod"/>
            </a:pP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2"/>
          <p:cNvSpPr/>
          <p:nvPr/>
        </p:nvSpPr>
        <p:spPr>
          <a:xfrm>
            <a:off x="2819889" y="3197307"/>
            <a:ext cx="1734525" cy="6924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 Строительство </a:t>
            </a:r>
            <a:r>
              <a:rPr lang="ru-RU" sz="9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объектов нестационарного типа для </a:t>
            </a:r>
            <a:r>
              <a:rPr lang="ru-RU" sz="9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отдыха</a:t>
            </a:r>
          </a:p>
          <a:p>
            <a:pPr>
              <a:lnSpc>
                <a:spcPct val="100000"/>
              </a:lnSpc>
              <a:buClr>
                <a:srgbClr val="4756A0"/>
              </a:buClr>
            </a:pPr>
            <a:endParaRPr lang="ru-RU" sz="900" b="1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Font typeface="Calibri Light"/>
              <a:buAutoNum type="arabicPeriod"/>
            </a:pP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Скругленный прямоугольник 249"/>
          <p:cNvSpPr/>
          <p:nvPr/>
        </p:nvSpPr>
        <p:spPr>
          <a:xfrm>
            <a:off x="7403122" y="1134811"/>
            <a:ext cx="2277209" cy="842669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0" rIns="9000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РАЗВИТИЕ ПРЕДПРИНИМАТЕЛЬСТВА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Скругленный прямоугольник 220"/>
          <p:cNvSpPr/>
          <p:nvPr/>
        </p:nvSpPr>
        <p:spPr>
          <a:xfrm>
            <a:off x="7444086" y="2230628"/>
            <a:ext cx="2195280" cy="40374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28600" indent="-228600" algn="just">
              <a:lnSpc>
                <a:spcPct val="100000"/>
              </a:lnSpc>
              <a:buClr>
                <a:srgbClr val="4756A0"/>
              </a:buClr>
              <a:buAutoNum type="arabicPeriod"/>
            </a:pPr>
            <a:r>
              <a:rPr lang="ru-RU" sz="9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Компания, оказывающая консультационную поддержку предпринимателям</a:t>
            </a: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4756A0"/>
              </a:buClr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4756A0"/>
              </a:buClr>
              <a:buAutoNum type="arabicPeriod"/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Скругленный прямоугольник 221"/>
          <p:cNvSpPr/>
          <p:nvPr/>
        </p:nvSpPr>
        <p:spPr>
          <a:xfrm>
            <a:off x="184637" y="1202760"/>
            <a:ext cx="2277223" cy="77472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0" rIns="9000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СОЦИАЛЬНАЯ ИНФРАСТРУКТУРА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Скругленный прямоугольник 220"/>
          <p:cNvSpPr/>
          <p:nvPr/>
        </p:nvSpPr>
        <p:spPr>
          <a:xfrm>
            <a:off x="325315" y="2230628"/>
            <a:ext cx="2057398" cy="415422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pc="-1" dirty="0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lang="ru-RU" sz="9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Реконструкция школ и детских дошкольных учреждений</a:t>
            </a:r>
            <a:endParaRPr lang="ru-RU" sz="9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4756A0"/>
              </a:buClr>
            </a:pPr>
            <a:r>
              <a:rPr lang="ru-RU" sz="900" b="1" spc="-1" dirty="0">
                <a:solidFill>
                  <a:srgbClr val="000000"/>
                </a:solidFill>
                <a:latin typeface="Arial"/>
                <a:ea typeface="DejaVu Sans"/>
              </a:rPr>
              <a:t>2. Благоустройство </a:t>
            </a:r>
            <a:r>
              <a:rPr lang="ru-RU" sz="9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общественных территорий</a:t>
            </a:r>
            <a:endParaRPr lang="ru-RU" sz="9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pc="-1" dirty="0">
                <a:solidFill>
                  <a:srgbClr val="000000"/>
                </a:solidFill>
                <a:latin typeface="Arial"/>
              </a:rPr>
              <a:t>3. </a:t>
            </a:r>
            <a:r>
              <a:rPr lang="ru-RU" sz="900" b="1" spc="-1" dirty="0" smtClean="0">
                <a:solidFill>
                  <a:srgbClr val="000000"/>
                </a:solidFill>
                <a:latin typeface="Arial"/>
              </a:rPr>
              <a:t>Строительство многоквартирных домов</a:t>
            </a: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pc="-1" dirty="0" smtClean="0">
                <a:solidFill>
                  <a:srgbClr val="000000"/>
                </a:solidFill>
                <a:latin typeface="Arial"/>
              </a:rPr>
              <a:t>4.Строительство детских/спортивных площадок</a:t>
            </a: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1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Скругленный прямоугольник 29"/>
          <p:cNvSpPr/>
          <p:nvPr/>
        </p:nvSpPr>
        <p:spPr>
          <a:xfrm>
            <a:off x="627120" y="1401480"/>
            <a:ext cx="2951280" cy="774720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4756A0"/>
                </a:solidFill>
                <a:latin typeface="Arial"/>
                <a:ea typeface="DejaVu Sans"/>
              </a:rPr>
              <a:t>РЕШЕНИЕ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TextBox 4"/>
          <p:cNvSpPr/>
          <p:nvPr/>
        </p:nvSpPr>
        <p:spPr>
          <a:xfrm>
            <a:off x="627120" y="550080"/>
            <a:ext cx="9159840" cy="73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ИНВЕСТИЦИОННЫЕ НИШИ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x-non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ПОДРАЗУМЕВАЮЩИЕ ИНТЕГРАЦИОННЫЕ РЕШЕНИЯ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Скругленный прямоугольник 5"/>
          <p:cNvSpPr/>
          <p:nvPr/>
        </p:nvSpPr>
        <p:spPr>
          <a:xfrm>
            <a:off x="627120" y="163800"/>
            <a:ext cx="146232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инвестиционные ниши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055AD52-765F-42FE-837C-4FDDBA03A2B6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26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" name="Скругленный прямоугольник 1"/>
          <p:cNvSpPr/>
          <p:nvPr/>
        </p:nvSpPr>
        <p:spPr>
          <a:xfrm>
            <a:off x="3715200" y="1401480"/>
            <a:ext cx="2967480" cy="774720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4756A0"/>
                </a:solidFill>
                <a:latin typeface="Arial"/>
                <a:ea typeface="DejaVu Sans"/>
              </a:rPr>
              <a:t>ПРЕДПОСЫЛКИ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Скругленный прямоугольник 72"/>
          <p:cNvSpPr/>
          <p:nvPr/>
        </p:nvSpPr>
        <p:spPr>
          <a:xfrm>
            <a:off x="6819480" y="1401480"/>
            <a:ext cx="2967480" cy="774720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4756A0"/>
                </a:solidFill>
                <a:latin typeface="Arial"/>
                <a:ea typeface="DejaVu Sans"/>
              </a:rPr>
              <a:t>ПОЯСНЕНИЕ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Скругленный прямоугольник 3"/>
          <p:cNvSpPr/>
          <p:nvPr/>
        </p:nvSpPr>
        <p:spPr>
          <a:xfrm>
            <a:off x="644400" y="3302640"/>
            <a:ext cx="2934000" cy="9352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468000" tIns="45000" rIns="108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0" strike="noStrike" spc="-1" dirty="0" smtClean="0">
                <a:solidFill>
                  <a:srgbClr val="000000"/>
                </a:solidFill>
                <a:latin typeface="Arial"/>
              </a:rPr>
              <a:t>Строительство многоквартирных домов</a:t>
            </a: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TextBox 26"/>
          <p:cNvSpPr/>
          <p:nvPr/>
        </p:nvSpPr>
        <p:spPr>
          <a:xfrm>
            <a:off x="632520" y="6365160"/>
            <a:ext cx="6806880" cy="9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i="1" strike="noStrike" spc="-1">
                <a:solidFill>
                  <a:srgbClr val="A6A6A6"/>
                </a:solidFill>
                <a:latin typeface="Arial"/>
                <a:ea typeface="DejaVu Sans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Скругленный прямоугольник 28"/>
          <p:cNvSpPr/>
          <p:nvPr/>
        </p:nvSpPr>
        <p:spPr>
          <a:xfrm>
            <a:off x="3724200" y="3340080"/>
            <a:ext cx="2965680" cy="104004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36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7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-     </a:t>
            </a:r>
            <a:r>
              <a:rPr lang="ru-RU" sz="8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Наличие граждан, нуждающиеся в установленном порядке нуждающимися в жилых помещениях</a:t>
            </a:r>
            <a:endParaRPr lang="ru-RU" sz="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ПИНГОВОЙ ЗОНЫ НА ОЗ,УБИНСКОЕ </a:t>
            </a: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Скругленный прямоугольник 33"/>
          <p:cNvSpPr/>
          <p:nvPr/>
        </p:nvSpPr>
        <p:spPr>
          <a:xfrm>
            <a:off x="6819480" y="3302640"/>
            <a:ext cx="2965680" cy="90252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36000" bIns="45000" anchor="ctr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800" b="1" strike="noStrike" spc="-1" dirty="0" smtClean="0">
                <a:solidFill>
                  <a:srgbClr val="000000"/>
                </a:solidFill>
                <a:latin typeface="Arial"/>
              </a:rPr>
              <a:t>Создание условий для улучшение жилищных условий</a:t>
            </a:r>
            <a:endParaRPr lang="ru-RU" sz="8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7" name="Рисунок 38" descr="Переработка со сплошной заливкой"/>
          <p:cNvPicPr/>
          <p:nvPr/>
        </p:nvPicPr>
        <p:blipFill>
          <a:blip r:embed="rId3"/>
          <a:stretch/>
        </p:blipFill>
        <p:spPr>
          <a:xfrm>
            <a:off x="753120" y="256140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499" name="Рисунок 41" descr="Новогодняя ёлка со сплошной заливкой"/>
          <p:cNvPicPr/>
          <p:nvPr/>
        </p:nvPicPr>
        <p:blipFill>
          <a:blip r:embed="rId4"/>
          <a:stretch/>
        </p:blipFill>
        <p:spPr>
          <a:xfrm>
            <a:off x="753120" y="464004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500" name="Рисунок 42" descr="Производство со сплошной заливкой"/>
          <p:cNvPicPr/>
          <p:nvPr/>
        </p:nvPicPr>
        <p:blipFill>
          <a:blip r:embed="rId5"/>
          <a:stretch/>
        </p:blipFill>
        <p:spPr>
          <a:xfrm>
            <a:off x="753120" y="5686200"/>
            <a:ext cx="359280" cy="359280"/>
          </a:xfrm>
          <a:prstGeom prst="rect">
            <a:avLst/>
          </a:prstGeom>
          <a:ln w="0">
            <a:noFill/>
          </a:ln>
        </p:spPr>
      </p:pic>
      <p:sp>
        <p:nvSpPr>
          <p:cNvPr id="501" name="TextBox 6"/>
          <p:cNvSpPr/>
          <p:nvPr/>
        </p:nvSpPr>
        <p:spPr>
          <a:xfrm>
            <a:off x="627120" y="6607440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ИНВЕСТИЦИОННЫЙ </a:t>
            </a:r>
            <a:r>
              <a:rPr lang="x-none" sz="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П</a:t>
            </a:r>
            <a:r>
              <a:rPr lang="ru-RU" sz="800" spc="-1" dirty="0" smtClean="0">
                <a:solidFill>
                  <a:srgbClr val="000000"/>
                </a:solidFill>
                <a:latin typeface="Arial"/>
                <a:ea typeface="DejaVu Sans"/>
              </a:rPr>
              <a:t>АСПОРТ КУЙБЫШЕВСКОГО</a:t>
            </a:r>
            <a:r>
              <a:rPr lang="ru-RU" sz="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МУНИЦИПАЛЬНОГО РАЙОНА</a:t>
            </a: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Скругленный прямоугольник 3"/>
          <p:cNvSpPr/>
          <p:nvPr/>
        </p:nvSpPr>
        <p:spPr>
          <a:xfrm rot="10800000" flipV="1">
            <a:off x="644400" y="4390320"/>
            <a:ext cx="2934000" cy="81472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468000" tIns="45000" rIns="108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и эксплуатация межрайонного комплекса – полигона с мусоросортировочной линией</a:t>
            </a:r>
            <a:endParaRPr lang="ru-RU" sz="800" b="1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28"/>
          <p:cNvSpPr/>
          <p:nvPr/>
        </p:nvSpPr>
        <p:spPr>
          <a:xfrm>
            <a:off x="3869400" y="4399934"/>
            <a:ext cx="2813280" cy="90160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36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8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     Наличие полигона твердых коммунальных отходов.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крупных промышленных </a:t>
            </a: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предприятий.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Потребность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улучшения экологической составляющей округа</a:t>
            </a:r>
            <a:endParaRPr lang="ru-RU" sz="800" b="1" strike="noStrike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ПИНГОВОЙ ЗОНЫ НА ОЗ,УБ</a:t>
            </a:r>
            <a:r>
              <a:rPr lang="ru-RU" sz="7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ИНСКОЕ </a:t>
            </a:r>
            <a:endParaRPr lang="ru-RU" sz="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Скругленный прямоугольник 28"/>
          <p:cNvSpPr/>
          <p:nvPr/>
        </p:nvSpPr>
        <p:spPr>
          <a:xfrm>
            <a:off x="6819480" y="4432694"/>
            <a:ext cx="3086520" cy="90160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36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7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-    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Позволит минимизировать дорогостоящее и экологически небезопасные методы сжигания и захоронения отходом </a:t>
            </a:r>
            <a:endParaRPr lang="ru-RU" sz="800" b="1" strike="noStrike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ПИНГОВОЙ ЗОНЫ НА ОЗ,УБИНСКОЕ </a:t>
            </a:r>
            <a:endParaRPr lang="ru-RU" sz="7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595789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…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800" dirty="0" smtClean="0">
                <a:solidFill>
                  <a:srgbClr val="4756A0"/>
                </a:solidFill>
              </a:rPr>
              <a:t>https://kuibyshev.nso.ru/page/2227)</a:t>
            </a:r>
            <a:endParaRPr lang="ru-RU" sz="800" dirty="0">
              <a:solidFill>
                <a:srgbClr val="4756A0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</a:t>
            </a: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                              на сайте …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800" dirty="0" smtClean="0">
                <a:solidFill>
                  <a:srgbClr val="4756A0"/>
                </a:solidFill>
              </a:rPr>
              <a:t>https://kuibyshev.nso.ru/page/4506)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68072" y="1445412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0388878-7673-B3D7-16E2-85DAC1832202}"/>
              </a:ext>
            </a:extLst>
          </p:cNvPr>
          <p:cNvSpPr txBox="1"/>
          <p:nvPr/>
        </p:nvSpPr>
        <p:spPr>
          <a:xfrm>
            <a:off x="8358876" y="5991970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5" y="5533294"/>
            <a:ext cx="13932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72FE5585-2976-B57D-F73E-D49F5952A77B}"/>
              </a:ext>
            </a:extLst>
          </p:cNvPr>
          <p:cNvSpPr/>
          <p:nvPr/>
        </p:nvSpPr>
        <p:spPr>
          <a:xfrm>
            <a:off x="8476084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=""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269644" y="3167438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Балахна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52695" y="5726493"/>
            <a:ext cx="180000" cy="180000"/>
          </a:xfrm>
          <a:prstGeom prst="rect">
            <a:avLst/>
          </a:prstGeom>
        </p:spPr>
      </p:pic>
      <p:pic>
        <p:nvPicPr>
          <p:cNvPr id="66" name="Рисунок 65" descr="Производство со сплошной заливкой">
            <a:extLst>
              <a:ext uri="{FF2B5EF4-FFF2-40B4-BE49-F238E27FC236}">
                <a16:creationId xmlns="" xmlns:a16="http://schemas.microsoft.com/office/drawing/2014/main" id="{F298B11F-C3E1-47BB-7A6C-94022096E3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052695" y="5951827"/>
            <a:ext cx="180000" cy="180000"/>
          </a:xfrm>
          <a:prstGeom prst="rect">
            <a:avLst/>
          </a:prstGeom>
        </p:spPr>
      </p:pic>
      <p:sp>
        <p:nvSpPr>
          <p:cNvPr id="74" name="Полилиния 73">
            <a:extLst>
              <a:ext uri="{FF2B5EF4-FFF2-40B4-BE49-F238E27FC236}">
                <a16:creationId xmlns="" xmlns:a16="http://schemas.microsoft.com/office/drawing/2014/main" id="{5A7AA472-4C71-3AFC-4ACB-C6591BF4CEF1}"/>
              </a:ext>
            </a:extLst>
          </p:cNvPr>
          <p:cNvSpPr/>
          <p:nvPr/>
        </p:nvSpPr>
        <p:spPr>
          <a:xfrm>
            <a:off x="7494003" y="2655470"/>
            <a:ext cx="1076492" cy="1262814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51938"/>
              <a:gd name="connsiteY0" fmla="*/ 0 h 1543074"/>
              <a:gd name="connsiteX1" fmla="*/ 275446 w 1351938"/>
              <a:gd name="connsiteY1" fmla="*/ 280260 h 1543074"/>
              <a:gd name="connsiteX2" fmla="*/ 537801 w 1351938"/>
              <a:gd name="connsiteY2" fmla="*/ 773053 h 1543074"/>
              <a:gd name="connsiteX3" fmla="*/ 826559 w 1351938"/>
              <a:gd name="connsiteY3" fmla="*/ 1174106 h 1543074"/>
              <a:gd name="connsiteX4" fmla="*/ 906769 w 1351938"/>
              <a:gd name="connsiteY4" fmla="*/ 1186137 h 1543074"/>
              <a:gd name="connsiteX5" fmla="*/ 938185 w 1351938"/>
              <a:gd name="connsiteY5" fmla="*/ 1266014 h 1543074"/>
              <a:gd name="connsiteX6" fmla="*/ 983136 w 1351938"/>
              <a:gd name="connsiteY6" fmla="*/ 1291079 h 1543074"/>
              <a:gd name="connsiteX7" fmla="*/ 1099275 w 1351938"/>
              <a:gd name="connsiteY7" fmla="*/ 1370622 h 1543074"/>
              <a:gd name="connsiteX8" fmla="*/ 1147401 w 1351938"/>
              <a:gd name="connsiteY8" fmla="*/ 1326506 h 1543074"/>
              <a:gd name="connsiteX9" fmla="*/ 1227611 w 1351938"/>
              <a:gd name="connsiteY9" fmla="*/ 1334527 h 1543074"/>
              <a:gd name="connsiteX10" fmla="*/ 1351938 w 1351938"/>
              <a:gd name="connsiteY10" fmla="*/ 1543074 h 1543074"/>
              <a:gd name="connsiteX0" fmla="*/ 0 w 1076492"/>
              <a:gd name="connsiteY0" fmla="*/ 0 h 1262814"/>
              <a:gd name="connsiteX1" fmla="*/ 262355 w 1076492"/>
              <a:gd name="connsiteY1" fmla="*/ 492793 h 1262814"/>
              <a:gd name="connsiteX2" fmla="*/ 551113 w 1076492"/>
              <a:gd name="connsiteY2" fmla="*/ 893846 h 1262814"/>
              <a:gd name="connsiteX3" fmla="*/ 631323 w 1076492"/>
              <a:gd name="connsiteY3" fmla="*/ 905877 h 1262814"/>
              <a:gd name="connsiteX4" fmla="*/ 662739 w 1076492"/>
              <a:gd name="connsiteY4" fmla="*/ 985754 h 1262814"/>
              <a:gd name="connsiteX5" fmla="*/ 707690 w 1076492"/>
              <a:gd name="connsiteY5" fmla="*/ 1010819 h 1262814"/>
              <a:gd name="connsiteX6" fmla="*/ 823829 w 1076492"/>
              <a:gd name="connsiteY6" fmla="*/ 1090362 h 1262814"/>
              <a:gd name="connsiteX7" fmla="*/ 871955 w 1076492"/>
              <a:gd name="connsiteY7" fmla="*/ 1046246 h 1262814"/>
              <a:gd name="connsiteX8" fmla="*/ 952165 w 1076492"/>
              <a:gd name="connsiteY8" fmla="*/ 1054267 h 1262814"/>
              <a:gd name="connsiteX9" fmla="*/ 1076492 w 1076492"/>
              <a:gd name="connsiteY9" fmla="*/ 1262814 h 12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6492" h="1262814">
                <a:moveTo>
                  <a:pt x="0" y="0"/>
                </a:moveTo>
                <a:cubicBezTo>
                  <a:pt x="85335" y="124577"/>
                  <a:pt x="170503" y="343819"/>
                  <a:pt x="262355" y="492793"/>
                </a:cubicBezTo>
                <a:lnTo>
                  <a:pt x="551113" y="893846"/>
                </a:lnTo>
                <a:lnTo>
                  <a:pt x="631323" y="905877"/>
                </a:lnTo>
                <a:lnTo>
                  <a:pt x="662739" y="985754"/>
                </a:lnTo>
                <a:lnTo>
                  <a:pt x="707690" y="1010819"/>
                </a:lnTo>
                <a:lnTo>
                  <a:pt x="823829" y="1090362"/>
                </a:lnTo>
                <a:lnTo>
                  <a:pt x="871955" y="1046246"/>
                </a:lnTo>
                <a:lnTo>
                  <a:pt x="952165" y="1054267"/>
                </a:lnTo>
                <a:lnTo>
                  <a:pt x="1076492" y="1262814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Маркер со сплошной заливкой">
            <a:extLst>
              <a:ext uri="{FF2B5EF4-FFF2-40B4-BE49-F238E27FC236}">
                <a16:creationId xmlns="" xmlns:a16="http://schemas.microsoft.com/office/drawing/2014/main" id="{89D5DA7E-0586-CD4B-A1C1-76E3D79CF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47372E8E-25D5-8353-291B-6AB4A810C191}"/>
              </a:ext>
            </a:extLst>
          </p:cNvPr>
          <p:cNvSpPr/>
          <p:nvPr/>
        </p:nvSpPr>
        <p:spPr>
          <a:xfrm>
            <a:off x="8052178" y="3626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0D8AD165-F664-CA90-413B-6CEDAB6B8DC5}"/>
              </a:ext>
            </a:extLst>
          </p:cNvPr>
          <p:cNvSpPr/>
          <p:nvPr/>
        </p:nvSpPr>
        <p:spPr>
          <a:xfrm>
            <a:off x="7737819" y="357524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3FF4FD9C-068A-2D98-BFDF-0AC656820F3D}"/>
              </a:ext>
            </a:extLst>
          </p:cNvPr>
          <p:cNvSpPr/>
          <p:nvPr/>
        </p:nvSpPr>
        <p:spPr>
          <a:xfrm>
            <a:off x="7434301" y="347983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82" name="Рисунок 81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283CEABF-4851-93D5-A221-C3F2C2784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02742" y="3470989"/>
            <a:ext cx="180000" cy="180000"/>
          </a:xfrm>
          <a:prstGeom prst="rect">
            <a:avLst/>
          </a:prstGeom>
        </p:spPr>
      </p:pic>
      <p:pic>
        <p:nvPicPr>
          <p:cNvPr id="91" name="Рисунок 9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89895" y="3734487"/>
            <a:ext cx="180000" cy="180000"/>
          </a:xfrm>
          <a:prstGeom prst="rect">
            <a:avLst/>
          </a:prstGeom>
        </p:spPr>
      </p:pic>
      <p:pic>
        <p:nvPicPr>
          <p:cNvPr id="101" name="Рисунок 10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73D98502-820C-1902-08F0-958A84826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52804" y="3837527"/>
            <a:ext cx="180000" cy="180000"/>
          </a:xfrm>
          <a:prstGeom prst="rect">
            <a:avLst/>
          </a:prstGeom>
        </p:spPr>
      </p:pic>
      <p:pic>
        <p:nvPicPr>
          <p:cNvPr id="111" name="Рисунок 11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052EA65B-20C8-73E6-97B6-54056ECB0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802" y="3689544"/>
            <a:ext cx="180000" cy="180000"/>
          </a:xfrm>
          <a:prstGeom prst="rect">
            <a:avLst/>
          </a:prstGeom>
        </p:spPr>
      </p:pic>
      <p:pic>
        <p:nvPicPr>
          <p:cNvPr id="112" name="Рисунок 111" descr="Производство со сплошной заливкой">
            <a:extLst>
              <a:ext uri="{FF2B5EF4-FFF2-40B4-BE49-F238E27FC236}">
                <a16:creationId xmlns="" xmlns:a16="http://schemas.microsoft.com/office/drawing/2014/main" id="{7FA22A1A-1844-6075-9A8E-698D2E42C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08185" y="365098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AABBB1C7-3DF8-8BF3-FED6-025E83DFA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803357" y="3444074"/>
            <a:ext cx="180000" cy="180000"/>
          </a:xfrm>
          <a:prstGeom prst="rect">
            <a:avLst/>
          </a:prstGeom>
        </p:spPr>
      </p:pic>
      <p:pic>
        <p:nvPicPr>
          <p:cNvPr id="114" name="Рисунок 113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5F4386A9-D787-73AE-E6EE-91E7E2253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43059" y="3447752"/>
            <a:ext cx="180000" cy="180000"/>
          </a:xfrm>
          <a:prstGeom prst="rect">
            <a:avLst/>
          </a:prstGeom>
        </p:spPr>
      </p:pic>
      <p:pic>
        <p:nvPicPr>
          <p:cNvPr id="117" name="Рисунок 116" descr="Огонь со сплошной заливкой">
            <a:extLst>
              <a:ext uri="{FF2B5EF4-FFF2-40B4-BE49-F238E27FC236}">
                <a16:creationId xmlns=""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047266" y="5501155"/>
            <a:ext cx="180000" cy="180000"/>
          </a:xfrm>
          <a:prstGeom prst="rect">
            <a:avLst/>
          </a:prstGeom>
        </p:spPr>
      </p:pic>
      <p:pic>
        <p:nvPicPr>
          <p:cNvPr id="118" name="Рисунок 117" descr="Огонь со сплошной заливкой">
            <a:extLst>
              <a:ext uri="{FF2B5EF4-FFF2-40B4-BE49-F238E27FC236}">
                <a16:creationId xmlns="" xmlns:a16="http://schemas.microsoft.com/office/drawing/2014/main" id="{7A874212-0367-99D2-F38E-6C45C1C89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881072" y="3247129"/>
            <a:ext cx="180000" cy="180000"/>
          </a:xfrm>
          <a:prstGeom prst="rect">
            <a:avLst/>
          </a:prstGeom>
        </p:spPr>
      </p:pic>
      <p:sp>
        <p:nvSpPr>
          <p:cNvPr id="119" name="Овал 118">
            <a:extLst>
              <a:ext uri="{FF2B5EF4-FFF2-40B4-BE49-F238E27FC236}">
                <a16:creationId xmlns="" xmlns:a16="http://schemas.microsoft.com/office/drawing/2014/main" id="{833CDF8F-B079-51C6-8F29-8B58EE1964FD}"/>
              </a:ext>
            </a:extLst>
          </p:cNvPr>
          <p:cNvSpPr/>
          <p:nvPr/>
        </p:nvSpPr>
        <p:spPr>
          <a:xfrm>
            <a:off x="7046509" y="321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0" name="Рисунок 119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C550CAE8-155A-3D8A-A224-F71E27744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60234" y="2957731"/>
            <a:ext cx="180000" cy="180000"/>
          </a:xfrm>
          <a:prstGeom prst="rect">
            <a:avLst/>
          </a:prstGeom>
        </p:spPr>
      </p:pic>
      <p:sp>
        <p:nvSpPr>
          <p:cNvPr id="121" name="Овал 120">
            <a:extLst>
              <a:ext uri="{FF2B5EF4-FFF2-40B4-BE49-F238E27FC236}">
                <a16:creationId xmlns="" xmlns:a16="http://schemas.microsoft.com/office/drawing/2014/main" id="{1389A316-B7C3-2712-50BF-B5B4394EAE7D}"/>
              </a:ext>
            </a:extLst>
          </p:cNvPr>
          <p:cNvSpPr/>
          <p:nvPr/>
        </p:nvSpPr>
        <p:spPr>
          <a:xfrm>
            <a:off x="7277118" y="281876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2" name="Рисунок 121" descr="Огонь со сплошной заливкой">
            <a:extLst>
              <a:ext uri="{FF2B5EF4-FFF2-40B4-BE49-F238E27FC236}">
                <a16:creationId xmlns="" xmlns:a16="http://schemas.microsoft.com/office/drawing/2014/main" id="{1A7350ED-2D40-6868-3FC0-D56E66534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490046" y="2815772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168,61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32,94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26,32 руб.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7,010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557931" y="4328668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2053,82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=""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=""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=""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138496" y="3311961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=""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136172" y="432472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48649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86" y="1445413"/>
            <a:ext cx="3983810" cy="49751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=""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=""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=""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=""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0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Box 2"/>
          <p:cNvSpPr/>
          <p:nvPr/>
        </p:nvSpPr>
        <p:spPr>
          <a:xfrm>
            <a:off x="627120" y="550080"/>
            <a:ext cx="915984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latin typeface="Arial"/>
                <a:ea typeface="DejaVu Sans"/>
              </a:rPr>
              <a:t>МЕРЫ ГОСУДАРСТВЕННОЙ ПОДДЕРЖКИ</a:t>
            </a:r>
            <a:endParaRPr lang="ru-RU" sz="2400" strike="noStrike" spc="-1" dirty="0">
              <a:latin typeface="Arial"/>
            </a:endParaRPr>
          </a:p>
        </p:txBody>
      </p:sp>
      <p:sp>
        <p:nvSpPr>
          <p:cNvPr id="612" name="Скругленный прямоугольник 1"/>
          <p:cNvSpPr/>
          <p:nvPr/>
        </p:nvSpPr>
        <p:spPr>
          <a:xfrm>
            <a:off x="627120" y="163800"/>
            <a:ext cx="134496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меры господдержки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59EBCF6-1B4F-4B45-BACA-3C4E3D0604B7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29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4" name="Скругленный прямоугольник 11"/>
          <p:cNvSpPr/>
          <p:nvPr/>
        </p:nvSpPr>
        <p:spPr>
          <a:xfrm>
            <a:off x="627120" y="140148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5" name="Скругленный прямоугольник 43"/>
          <p:cNvSpPr/>
          <p:nvPr/>
        </p:nvSpPr>
        <p:spPr>
          <a:xfrm>
            <a:off x="745560" y="152640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6" name="Скругленный прямоугольник 19"/>
          <p:cNvSpPr/>
          <p:nvPr/>
        </p:nvSpPr>
        <p:spPr>
          <a:xfrm>
            <a:off x="2485080" y="140148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7" name="Скругленный прямоугольник 20"/>
          <p:cNvSpPr/>
          <p:nvPr/>
        </p:nvSpPr>
        <p:spPr>
          <a:xfrm>
            <a:off x="4343400" y="140148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8" name="Скругленный прямоугольник 21"/>
          <p:cNvSpPr/>
          <p:nvPr/>
        </p:nvSpPr>
        <p:spPr>
          <a:xfrm>
            <a:off x="6201720" y="140148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19" name="Скругленный прямоугольник 22"/>
          <p:cNvSpPr/>
          <p:nvPr/>
        </p:nvSpPr>
        <p:spPr>
          <a:xfrm>
            <a:off x="8059680" y="140148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0" name="Скругленный прямоугольник 24"/>
          <p:cNvSpPr/>
          <p:nvPr/>
        </p:nvSpPr>
        <p:spPr>
          <a:xfrm>
            <a:off x="627120" y="326592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1" name="Скругленный прямоугольник 25"/>
          <p:cNvSpPr/>
          <p:nvPr/>
        </p:nvSpPr>
        <p:spPr>
          <a:xfrm>
            <a:off x="2485080" y="326592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2" name="Скругленный прямоугольник 26"/>
          <p:cNvSpPr/>
          <p:nvPr/>
        </p:nvSpPr>
        <p:spPr>
          <a:xfrm>
            <a:off x="4343400" y="326592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3" name="Скругленный прямоугольник 27"/>
          <p:cNvSpPr/>
          <p:nvPr/>
        </p:nvSpPr>
        <p:spPr>
          <a:xfrm>
            <a:off x="6201720" y="326592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4" name="Скругленный прямоугольник 28"/>
          <p:cNvSpPr/>
          <p:nvPr/>
        </p:nvSpPr>
        <p:spPr>
          <a:xfrm>
            <a:off x="8059680" y="3265920"/>
            <a:ext cx="1709280" cy="170928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5" name="TextBox 29"/>
          <p:cNvSpPr/>
          <p:nvPr/>
        </p:nvSpPr>
        <p:spPr>
          <a:xfrm>
            <a:off x="754920" y="2210040"/>
            <a:ext cx="1456200" cy="9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МОЙ БИЗНЕС 54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Скругленный прямоугольник 30"/>
          <p:cNvSpPr/>
          <p:nvPr/>
        </p:nvSpPr>
        <p:spPr>
          <a:xfrm>
            <a:off x="1053000" y="281808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https://mbnso.ru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Скругленный прямоугольник 32"/>
          <p:cNvSpPr/>
          <p:nvPr/>
        </p:nvSpPr>
        <p:spPr>
          <a:xfrm>
            <a:off x="2603520" y="152640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28" name="TextBox 33"/>
          <p:cNvSpPr/>
          <p:nvPr/>
        </p:nvSpPr>
        <p:spPr>
          <a:xfrm>
            <a:off x="2603520" y="2210040"/>
            <a:ext cx="1456200" cy="1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АО ФЕДЕРАЛЬНАЯ КОРПОРАЦИЯ «МСП» 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Скругленный прямоугольник 34"/>
          <p:cNvSpPr/>
          <p:nvPr/>
        </p:nvSpPr>
        <p:spPr>
          <a:xfrm>
            <a:off x="2911320" y="281808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 https://corpmsp.ru/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Скругленный прямоугольник 36"/>
          <p:cNvSpPr/>
          <p:nvPr/>
        </p:nvSpPr>
        <p:spPr>
          <a:xfrm>
            <a:off x="4432320" y="152640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31" name="TextBox 37"/>
          <p:cNvSpPr/>
          <p:nvPr/>
        </p:nvSpPr>
        <p:spPr>
          <a:xfrm>
            <a:off x="4432320" y="2210040"/>
            <a:ext cx="1456200" cy="1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ФОНДМИКРОФИНАНСИРОВАНИЯ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Скругленный прямоугольник 38"/>
          <p:cNvSpPr/>
          <p:nvPr/>
        </p:nvSpPr>
        <p:spPr>
          <a:xfrm>
            <a:off x="4674960" y="2818080"/>
            <a:ext cx="106380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 https://www.microfund.ru/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Скругленный прямоугольник 40"/>
          <p:cNvSpPr/>
          <p:nvPr/>
        </p:nvSpPr>
        <p:spPr>
          <a:xfrm>
            <a:off x="6324480" y="152640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34" name="TextBox 41"/>
          <p:cNvSpPr/>
          <p:nvPr/>
        </p:nvSpPr>
        <p:spPr>
          <a:xfrm>
            <a:off x="6324480" y="2210040"/>
            <a:ext cx="898560" cy="54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АНО «ЦЕНТР СОДЕЙСТВИЯ РАЗВИТИЮ ПРЕДПРИНИМАТЕЛЬСТВА НОВОСИБИРСКОЙ ОБЛАСТИ» 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Скругленный прямоугольник 42"/>
          <p:cNvSpPr/>
          <p:nvPr/>
        </p:nvSpPr>
        <p:spPr>
          <a:xfrm>
            <a:off x="6632280" y="281808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https://mbnso.ru/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Скругленный прямоугольник 46"/>
          <p:cNvSpPr/>
          <p:nvPr/>
        </p:nvSpPr>
        <p:spPr>
          <a:xfrm>
            <a:off x="8183520" y="1526400"/>
            <a:ext cx="1456200" cy="55980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37" name="TextBox 47"/>
          <p:cNvSpPr/>
          <p:nvPr/>
        </p:nvSpPr>
        <p:spPr>
          <a:xfrm>
            <a:off x="8183520" y="2210040"/>
            <a:ext cx="1456200" cy="27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МУП «ГОРОДСКОЙ ЦЕНТР РАЗВИТИЯ ПРЕДПРИНИМАТЕЛЬСТВА»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Скругленный прямоугольник 48"/>
          <p:cNvSpPr/>
          <p:nvPr/>
        </p:nvSpPr>
        <p:spPr>
          <a:xfrm>
            <a:off x="8490960" y="2818080"/>
            <a:ext cx="10047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https://www.mispnsk.ru/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Скругленный прямоугольник 50"/>
          <p:cNvSpPr/>
          <p:nvPr/>
        </p:nvSpPr>
        <p:spPr>
          <a:xfrm>
            <a:off x="745560" y="339084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40" name="TextBox 55"/>
          <p:cNvSpPr/>
          <p:nvPr/>
        </p:nvSpPr>
        <p:spPr>
          <a:xfrm>
            <a:off x="745560" y="4074480"/>
            <a:ext cx="1456200" cy="1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НОВОСИБИРСКАЯ ТОРГОВО-ПРОМЫШЛЕННАЯ ПАЛАТА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Скругленный прямоугольник 56"/>
          <p:cNvSpPr/>
          <p:nvPr/>
        </p:nvSpPr>
        <p:spPr>
          <a:xfrm>
            <a:off x="923760" y="4682520"/>
            <a:ext cx="120888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https://novosibobl.tpprf.ru/ru/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Скругленный прямоугольник 57"/>
          <p:cNvSpPr/>
          <p:nvPr/>
        </p:nvSpPr>
        <p:spPr>
          <a:xfrm>
            <a:off x="2603520" y="339084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43" name="TextBox 58"/>
          <p:cNvSpPr/>
          <p:nvPr/>
        </p:nvSpPr>
        <p:spPr>
          <a:xfrm>
            <a:off x="2603520" y="4074480"/>
            <a:ext cx="1456200" cy="27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АНО «ИННОВАЦИОННЫЙ ЦЕНТР КОЛЬЦОВО»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Скругленный прямоугольник 59"/>
          <p:cNvSpPr/>
          <p:nvPr/>
        </p:nvSpPr>
        <p:spPr>
          <a:xfrm>
            <a:off x="2911320" y="468252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https://ick.ru/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Скругленный прямоугольник 61"/>
          <p:cNvSpPr/>
          <p:nvPr/>
        </p:nvSpPr>
        <p:spPr>
          <a:xfrm>
            <a:off x="4432320" y="339084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46" name="TextBox 62"/>
          <p:cNvSpPr/>
          <p:nvPr/>
        </p:nvSpPr>
        <p:spPr>
          <a:xfrm>
            <a:off x="4432320" y="4074480"/>
            <a:ext cx="1456200" cy="1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ГАРАНТИЙНЫЙ ФОНД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Скругленный прямоугольник 63"/>
          <p:cNvSpPr/>
          <p:nvPr/>
        </p:nvSpPr>
        <p:spPr>
          <a:xfrm>
            <a:off x="4739760" y="468252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www.fondmsp.ru.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Скругленный прямоугольник 65"/>
          <p:cNvSpPr/>
          <p:nvPr/>
        </p:nvSpPr>
        <p:spPr>
          <a:xfrm>
            <a:off x="6324480" y="339084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49" name="TextBox 66"/>
          <p:cNvSpPr/>
          <p:nvPr/>
        </p:nvSpPr>
        <p:spPr>
          <a:xfrm>
            <a:off x="6324480" y="4074480"/>
            <a:ext cx="1456200" cy="27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ЦЕНТР ПРОТОТИПИРОВАНИЯ В ТЕХНОПАРКЕ НОВОСИБИРСКОГО АКАДЕМГОРОДКА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Скругленный прямоугольник 67"/>
          <p:cNvSpPr/>
          <p:nvPr/>
        </p:nvSpPr>
        <p:spPr>
          <a:xfrm>
            <a:off x="6496200" y="4626000"/>
            <a:ext cx="1284840" cy="2358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https://mspnso.ru/business/pages/view/academpark/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Скругленный прямоугольник 69"/>
          <p:cNvSpPr/>
          <p:nvPr/>
        </p:nvSpPr>
        <p:spPr>
          <a:xfrm>
            <a:off x="8183520" y="3390840"/>
            <a:ext cx="1456200" cy="58608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52" name="TextBox 70"/>
          <p:cNvSpPr/>
          <p:nvPr/>
        </p:nvSpPr>
        <p:spPr>
          <a:xfrm>
            <a:off x="8183520" y="4075560"/>
            <a:ext cx="1456200" cy="1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1" strike="noStrike" spc="-1">
                <a:solidFill>
                  <a:srgbClr val="000000"/>
                </a:solidFill>
                <a:latin typeface="Arial"/>
                <a:ea typeface="DejaVu Sans"/>
              </a:rPr>
              <a:t>ПРОМЫШЛЕННО-ЛОГИСТИЧЕСКИЙ ПАРК НОВОСИБИРСКОЙ ОБЛАСТИ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Скругленный прямоугольник 71"/>
          <p:cNvSpPr/>
          <p:nvPr/>
        </p:nvSpPr>
        <p:spPr>
          <a:xfrm>
            <a:off x="8490960" y="4682520"/>
            <a:ext cx="840960" cy="1792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" b="1" strike="noStrike" spc="-1">
                <a:solidFill>
                  <a:srgbClr val="FFFFFF"/>
                </a:solidFill>
                <a:latin typeface="Arial"/>
                <a:ea typeface="DejaVu Sans"/>
              </a:rPr>
              <a:t>http://plp-nso.ru/</a:t>
            </a:r>
            <a:endParaRPr lang="ru-RU" sz="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4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/>
          <p:nvPr/>
        </p:nvPicPr>
        <p:blipFill>
          <a:blip r:embed="rId3"/>
          <a:stretch/>
        </p:blipFill>
        <p:spPr>
          <a:xfrm>
            <a:off x="1018800" y="1614240"/>
            <a:ext cx="942480" cy="420120"/>
          </a:xfrm>
          <a:prstGeom prst="rect">
            <a:avLst/>
          </a:prstGeom>
          <a:ln w="0">
            <a:noFill/>
          </a:ln>
        </p:spPr>
      </p:pic>
      <p:sp>
        <p:nvSpPr>
          <p:cNvPr id="655" name="TextBox 3"/>
          <p:cNvSpPr/>
          <p:nvPr/>
        </p:nvSpPr>
        <p:spPr>
          <a:xfrm>
            <a:off x="575362" y="6184746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>
                <a:latin typeface="Arial"/>
                <a:ea typeface="DejaVu Sans"/>
              </a:rPr>
              <a:t>ИНВЕСТИЦИОННЫЙ ПРОФИЛЬ </a:t>
            </a:r>
            <a:r>
              <a:rPr lang="ru-RU" sz="800" b="0" strike="noStrike" spc="-1" dirty="0">
                <a:latin typeface="Arial"/>
                <a:ea typeface="DejaVu Sans"/>
              </a:rPr>
              <a:t> </a:t>
            </a:r>
            <a:r>
              <a:rPr lang="ru-RU" sz="800" b="0" strike="noStrike" spc="-1" dirty="0" smtClean="0">
                <a:latin typeface="Arial"/>
                <a:ea typeface="DejaVu Sans"/>
              </a:rPr>
              <a:t>КУЙБЫШЕВСКОГО  МУНИЦИПАЛЬНОГО </a:t>
            </a:r>
            <a:r>
              <a:rPr lang="ru-RU" sz="800" b="0" strike="noStrike" spc="-1" dirty="0">
                <a:latin typeface="Arial"/>
                <a:ea typeface="DejaVu Sans"/>
              </a:rPr>
              <a:t>РАЙОНА</a:t>
            </a:r>
            <a:endParaRPr lang="ru-RU" sz="800" b="0" strike="noStrike" spc="-1" dirty="0">
              <a:latin typeface="Arial"/>
            </a:endParaRPr>
          </a:p>
        </p:txBody>
      </p:sp>
      <p:pic>
        <p:nvPicPr>
          <p:cNvPr id="656" name="Picture 2"/>
          <p:cNvPicPr/>
          <p:nvPr/>
        </p:nvPicPr>
        <p:blipFill>
          <a:blip r:embed="rId4"/>
          <a:stretch/>
        </p:blipFill>
        <p:spPr>
          <a:xfrm>
            <a:off x="2577240" y="1621080"/>
            <a:ext cx="1374840" cy="313560"/>
          </a:xfrm>
          <a:prstGeom prst="rect">
            <a:avLst/>
          </a:prstGeom>
          <a:ln w="0">
            <a:noFill/>
          </a:ln>
        </p:spPr>
      </p:pic>
      <p:pic>
        <p:nvPicPr>
          <p:cNvPr id="657" name="Picture 3"/>
          <p:cNvPicPr/>
          <p:nvPr/>
        </p:nvPicPr>
        <p:blipFill>
          <a:blip r:embed="rId5"/>
          <a:stretch/>
        </p:blipFill>
        <p:spPr>
          <a:xfrm>
            <a:off x="4516920" y="1596600"/>
            <a:ext cx="1286280" cy="371160"/>
          </a:xfrm>
          <a:prstGeom prst="rect">
            <a:avLst/>
          </a:prstGeom>
          <a:ln w="0">
            <a:noFill/>
          </a:ln>
        </p:spPr>
      </p:pic>
      <p:pic>
        <p:nvPicPr>
          <p:cNvPr id="658" name="Рисунок 4"/>
          <p:cNvPicPr/>
          <p:nvPr/>
        </p:nvPicPr>
        <p:blipFill>
          <a:blip r:embed="rId6"/>
          <a:stretch/>
        </p:blipFill>
        <p:spPr>
          <a:xfrm>
            <a:off x="6399720" y="1578240"/>
            <a:ext cx="1143720" cy="482760"/>
          </a:xfrm>
          <a:prstGeom prst="rect">
            <a:avLst/>
          </a:prstGeom>
          <a:ln w="0">
            <a:noFill/>
          </a:ln>
        </p:spPr>
      </p:pic>
      <p:pic>
        <p:nvPicPr>
          <p:cNvPr id="659" name="Picture 4"/>
          <p:cNvPicPr/>
          <p:nvPr/>
        </p:nvPicPr>
        <p:blipFill>
          <a:blip r:embed="rId7"/>
          <a:stretch/>
        </p:blipFill>
        <p:spPr>
          <a:xfrm>
            <a:off x="8731080" y="1596600"/>
            <a:ext cx="398520" cy="40068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5"/>
          <p:cNvPicPr/>
          <p:nvPr/>
        </p:nvPicPr>
        <p:blipFill>
          <a:blip r:embed="rId8"/>
          <a:stretch/>
        </p:blipFill>
        <p:spPr>
          <a:xfrm>
            <a:off x="1187280" y="3390840"/>
            <a:ext cx="573120" cy="573120"/>
          </a:xfrm>
          <a:prstGeom prst="rect">
            <a:avLst/>
          </a:prstGeom>
          <a:ln w="0">
            <a:noFill/>
          </a:ln>
        </p:spPr>
      </p:pic>
      <p:pic>
        <p:nvPicPr>
          <p:cNvPr id="661" name="Рисунок 5"/>
          <p:cNvPicPr/>
          <p:nvPr/>
        </p:nvPicPr>
        <p:blipFill>
          <a:blip r:embed="rId9"/>
          <a:stretch/>
        </p:blipFill>
        <p:spPr>
          <a:xfrm>
            <a:off x="2922840" y="3419280"/>
            <a:ext cx="840600" cy="51552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6"/>
          <p:cNvPicPr/>
          <p:nvPr/>
        </p:nvPicPr>
        <p:blipFill>
          <a:blip r:embed="rId10"/>
          <a:stretch/>
        </p:blipFill>
        <p:spPr>
          <a:xfrm>
            <a:off x="4670280" y="3421080"/>
            <a:ext cx="910440" cy="52524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7"/>
          <p:cNvPicPr/>
          <p:nvPr/>
        </p:nvPicPr>
        <p:blipFill>
          <a:blip r:embed="rId11"/>
          <a:stretch/>
        </p:blipFill>
        <p:spPr>
          <a:xfrm>
            <a:off x="6711480" y="3390840"/>
            <a:ext cx="641520" cy="5839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8"/>
          <p:cNvPicPr/>
          <p:nvPr/>
        </p:nvPicPr>
        <p:blipFill>
          <a:blip r:embed="rId12"/>
          <a:stretch/>
        </p:blipFill>
        <p:spPr>
          <a:xfrm>
            <a:off x="8418240" y="3433320"/>
            <a:ext cx="914040" cy="54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496967" y="1375667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61197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68,0% </a:t>
            </a:r>
            <a:r>
              <a:rPr lang="ru-RU" sz="1100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</a:t>
            </a:r>
            <a:r>
              <a:rPr lang="ru-RU" sz="1100" dirty="0" err="1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404170" y="4123977"/>
            <a:ext cx="174704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РЕКРЕАЦИОННЫЕ ВОЗМОЖНОСТИ ТЕРРИТОРИЙ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4841966" y="4131374"/>
            <a:ext cx="14889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ИНСТИТУТА РАЗВИТИЯ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Бизнес-инкубатор Балахнинского округа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07407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ГОРОДАМ</a:t>
            </a:r>
            <a:endParaRPr lang="ru-RU" sz="1100" b="1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Новосибирска -350км.</a:t>
            </a:r>
          </a:p>
          <a:p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ж/</a:t>
            </a:r>
            <a:r>
              <a:rPr lang="ru-RU" sz="1100" dirty="0" err="1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станции г.Барабинск -12км</a:t>
            </a:r>
            <a:endParaRPr lang="x-none" sz="1100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769431" y="4148626"/>
            <a:ext cx="14889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" sz="1100" dirty="0" err="1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greenfield'o</a:t>
            </a:r>
            <a:r>
              <a:rPr lang="ru-RU" sz="1100" dirty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 </a:t>
            </a: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=""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35642" y="640022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Box 2"/>
          <p:cNvSpPr/>
          <p:nvPr/>
        </p:nvSpPr>
        <p:spPr>
          <a:xfrm>
            <a:off x="627120" y="550080"/>
            <a:ext cx="9159840" cy="73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latin typeface="Arial"/>
                <a:ea typeface="DejaVu Sans"/>
              </a:rPr>
              <a:t>МИНИСТЕРСТВА, ОКАЗЫВАЮЩИЕ ПОДДЕРЖКУ ПРЕДПРИНИМАТЕЛЯМ И ИНВЕСТОРАМ</a:t>
            </a:r>
            <a:endParaRPr lang="ru-RU" sz="2400" strike="noStrike" spc="-1" dirty="0">
              <a:latin typeface="Arial"/>
            </a:endParaRPr>
          </a:p>
        </p:txBody>
      </p:sp>
      <p:sp>
        <p:nvSpPr>
          <p:cNvPr id="666" name="Скругленный прямоугольник 1"/>
          <p:cNvSpPr/>
          <p:nvPr/>
        </p:nvSpPr>
        <p:spPr>
          <a:xfrm>
            <a:off x="627120" y="163800"/>
            <a:ext cx="134496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меры господдержки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E5D2F05-84E7-4240-965B-9B566E9B1DD9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30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8" name="Скругленный прямоугольник 11"/>
          <p:cNvSpPr/>
          <p:nvPr/>
        </p:nvSpPr>
        <p:spPr>
          <a:xfrm>
            <a:off x="627120" y="185436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ПРОМЫШЛЕННОСТИ, ТОРГОВЛИ И  РАЗВИТИЯ ПРЕДПРИНИМАТЕЛЬСТВА  НОВОСИБИРСКОЙ ОБЛАСТИ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Скругленный прямоугольник 102"/>
          <p:cNvSpPr/>
          <p:nvPr/>
        </p:nvSpPr>
        <p:spPr>
          <a:xfrm>
            <a:off x="627120" y="307224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СТРОИТЕЛЬСТВА НОВОСИБИРСКОЙ ОБЛАСТИ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Скругленный прямоугольник 104"/>
          <p:cNvSpPr/>
          <p:nvPr/>
        </p:nvSpPr>
        <p:spPr>
          <a:xfrm>
            <a:off x="711720" y="320076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1" name="Скругленный прямоугольник 108"/>
          <p:cNvSpPr/>
          <p:nvPr/>
        </p:nvSpPr>
        <p:spPr>
          <a:xfrm>
            <a:off x="745560" y="457740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2" name="Скругленный прямоугольник 115"/>
          <p:cNvSpPr/>
          <p:nvPr/>
        </p:nvSpPr>
        <p:spPr>
          <a:xfrm>
            <a:off x="627120" y="433260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ПРИРОДНЫХ РЕСУРСОВ И ЭКОЛОГИИ НОВОСИБИРСКОЙ ОБЛАСТИ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Скругленный прямоугольник 117"/>
          <p:cNvSpPr/>
          <p:nvPr/>
        </p:nvSpPr>
        <p:spPr>
          <a:xfrm>
            <a:off x="711720" y="446148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4" name="Скругленный прямоугольник 120"/>
          <p:cNvSpPr/>
          <p:nvPr/>
        </p:nvSpPr>
        <p:spPr>
          <a:xfrm>
            <a:off x="5289840" y="184824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ЭКОНОМИЧЕСКОГО РАЗВИТИЯ НОВОСИБИРСКОЙ ОБЛАСТИ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Скругленный прямоугольник 122"/>
          <p:cNvSpPr/>
          <p:nvPr/>
        </p:nvSpPr>
        <p:spPr>
          <a:xfrm>
            <a:off x="5390280" y="197712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6" name="Скругленный прямоугольник 125"/>
          <p:cNvSpPr/>
          <p:nvPr/>
        </p:nvSpPr>
        <p:spPr>
          <a:xfrm>
            <a:off x="5271840" y="307728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СЕЛЬСКОГО ХОЗЯЙСТВА НОВОСИБИРСКОЙ ОБЛАСТИ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Скругленный прямоугольник 128"/>
          <p:cNvSpPr/>
          <p:nvPr/>
        </p:nvSpPr>
        <p:spPr>
          <a:xfrm>
            <a:off x="5349240" y="320076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78" name="Скругленный прямоугольник 139"/>
          <p:cNvSpPr/>
          <p:nvPr/>
        </p:nvSpPr>
        <p:spPr>
          <a:xfrm>
            <a:off x="5289840" y="4319640"/>
            <a:ext cx="4497120" cy="84348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2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DejaVu Sans"/>
              </a:rPr>
              <a:t>МИНИСТЕРСТВО ФИЗИЧЕСКОЙ КУЛЬТУРЫ И СПОРТА НОВОСИБИРСКОЙ ОБЛАСТИ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Скругленный прямоугольник 141"/>
          <p:cNvSpPr/>
          <p:nvPr/>
        </p:nvSpPr>
        <p:spPr>
          <a:xfrm>
            <a:off x="5392440" y="4461480"/>
            <a:ext cx="586080" cy="58608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80" name="TextBox 3"/>
          <p:cNvSpPr/>
          <p:nvPr/>
        </p:nvSpPr>
        <p:spPr>
          <a:xfrm>
            <a:off x="592615" y="5917327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>
                <a:latin typeface="Arial"/>
                <a:ea typeface="DejaVu Sans"/>
              </a:rPr>
              <a:t>ИНВЕСТИЦИОННЫЙ ПРОФИЛЬ </a:t>
            </a:r>
            <a:r>
              <a:rPr lang="ru-RU" sz="800" b="0" strike="noStrike" spc="-1" dirty="0" smtClean="0">
                <a:latin typeface="Arial"/>
                <a:ea typeface="DejaVu Sans"/>
              </a:rPr>
              <a:t>КУЙБЫШЕВСКОГО  МУНИЦИПАЛЬНОГО </a:t>
            </a:r>
            <a:r>
              <a:rPr lang="ru-RU" sz="800" b="0" strike="noStrike" spc="-1" dirty="0">
                <a:latin typeface="Arial"/>
                <a:ea typeface="DejaVu Sans"/>
              </a:rPr>
              <a:t>РАЙОНА</a:t>
            </a:r>
            <a:endParaRPr lang="ru-RU" sz="800" b="0" strike="noStrike" spc="-1" dirty="0">
              <a:latin typeface="Arial"/>
            </a:endParaRPr>
          </a:p>
        </p:txBody>
      </p:sp>
      <p:pic>
        <p:nvPicPr>
          <p:cNvPr id="681" name="Picture 5"/>
          <p:cNvPicPr/>
          <p:nvPr/>
        </p:nvPicPr>
        <p:blipFill>
          <a:blip r:embed="rId3"/>
          <a:stretch/>
        </p:blipFill>
        <p:spPr>
          <a:xfrm>
            <a:off x="711720" y="1928160"/>
            <a:ext cx="591480" cy="59148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6"/>
          <p:cNvPicPr/>
          <p:nvPr/>
        </p:nvPicPr>
        <p:blipFill>
          <a:blip r:embed="rId4"/>
          <a:stretch/>
        </p:blipFill>
        <p:spPr>
          <a:xfrm>
            <a:off x="808920" y="1996200"/>
            <a:ext cx="343440" cy="46980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8"/>
          <p:cNvPicPr/>
          <p:nvPr/>
        </p:nvPicPr>
        <p:blipFill>
          <a:blip r:embed="rId5"/>
          <a:stretch/>
        </p:blipFill>
        <p:spPr>
          <a:xfrm>
            <a:off x="834480" y="3298320"/>
            <a:ext cx="340560" cy="47556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9"/>
          <p:cNvPicPr/>
          <p:nvPr/>
        </p:nvPicPr>
        <p:blipFill>
          <a:blip r:embed="rId5"/>
          <a:stretch/>
        </p:blipFill>
        <p:spPr>
          <a:xfrm>
            <a:off x="834480" y="4516560"/>
            <a:ext cx="340560" cy="47556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10"/>
          <p:cNvPicPr/>
          <p:nvPr/>
        </p:nvPicPr>
        <p:blipFill>
          <a:blip r:embed="rId5"/>
          <a:stretch/>
        </p:blipFill>
        <p:spPr>
          <a:xfrm>
            <a:off x="5513040" y="2057760"/>
            <a:ext cx="340560" cy="47556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11"/>
          <p:cNvPicPr/>
          <p:nvPr/>
        </p:nvPicPr>
        <p:blipFill>
          <a:blip r:embed="rId5"/>
          <a:stretch/>
        </p:blipFill>
        <p:spPr>
          <a:xfrm>
            <a:off x="5472000" y="3261240"/>
            <a:ext cx="340560" cy="47556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12"/>
          <p:cNvPicPr/>
          <p:nvPr/>
        </p:nvPicPr>
        <p:blipFill>
          <a:blip r:embed="rId5"/>
          <a:stretch/>
        </p:blipFill>
        <p:spPr>
          <a:xfrm>
            <a:off x="5515200" y="4516560"/>
            <a:ext cx="340560" cy="47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Скругленный прямоугольник 72"/>
          <p:cNvSpPr/>
          <p:nvPr/>
        </p:nvSpPr>
        <p:spPr>
          <a:xfrm>
            <a:off x="627120" y="3919680"/>
            <a:ext cx="3470040" cy="2387160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89" name="TextBox 2"/>
          <p:cNvSpPr/>
          <p:nvPr/>
        </p:nvSpPr>
        <p:spPr>
          <a:xfrm>
            <a:off x="627120" y="550080"/>
            <a:ext cx="9159840" cy="73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latin typeface="Arial"/>
                <a:ea typeface="DejaVu Sans"/>
              </a:rPr>
              <a:t>ПРЕДЛОЖЕНИЯ ПО КОРРЕКТИРОВКЕ МЕР ФИНАНСОВОЙ   И ОРГАНИЗАЦИОННОЙ ПОДДЕРЖКИ ПРОЕКТОВ</a:t>
            </a:r>
            <a:endParaRPr lang="ru-RU" sz="2400" strike="noStrike" spc="-1" dirty="0">
              <a:latin typeface="Arial"/>
            </a:endParaRPr>
          </a:p>
        </p:txBody>
      </p:sp>
      <p:sp>
        <p:nvSpPr>
          <p:cNvPr id="690" name="Скругленный прямоугольник 1"/>
          <p:cNvSpPr/>
          <p:nvPr/>
        </p:nvSpPr>
        <p:spPr>
          <a:xfrm>
            <a:off x="627120" y="163800"/>
            <a:ext cx="189900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предложения по корректировке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D230444-F61D-4027-B0A0-AC869A22FF36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31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2" name="Скругленный прямоугольник 67"/>
          <p:cNvSpPr/>
          <p:nvPr/>
        </p:nvSpPr>
        <p:spPr>
          <a:xfrm>
            <a:off x="3522960" y="1401480"/>
            <a:ext cx="2153880" cy="2406240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93" name="Скругленный прямоугольник 68"/>
          <p:cNvSpPr/>
          <p:nvPr/>
        </p:nvSpPr>
        <p:spPr>
          <a:xfrm>
            <a:off x="627120" y="1401480"/>
            <a:ext cx="2779560" cy="2406240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94" name="Скругленный прямоугольник 69"/>
          <p:cNvSpPr/>
          <p:nvPr/>
        </p:nvSpPr>
        <p:spPr>
          <a:xfrm>
            <a:off x="5795640" y="1401480"/>
            <a:ext cx="3991320" cy="2406240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95" name="Скругленный прямоугольник 73"/>
          <p:cNvSpPr/>
          <p:nvPr/>
        </p:nvSpPr>
        <p:spPr>
          <a:xfrm>
            <a:off x="4220640" y="3919680"/>
            <a:ext cx="2725560" cy="2387160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96" name="Скругленный прямоугольник 74"/>
          <p:cNvSpPr/>
          <p:nvPr/>
        </p:nvSpPr>
        <p:spPr>
          <a:xfrm>
            <a:off x="7061400" y="3919680"/>
            <a:ext cx="2725560" cy="2387160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97" name="TextBox 75"/>
          <p:cNvSpPr/>
          <p:nvPr/>
        </p:nvSpPr>
        <p:spPr>
          <a:xfrm>
            <a:off x="853200" y="1584360"/>
            <a:ext cx="174024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АКТИВНАЯ ИНФОРМАЦИОННАЯ              И КОНСУЛЬТАЦИОННАЯ ПОДДЕРЖКА ПРЕДПРИНИМАТЕЛЕЙ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TextBox 76"/>
          <p:cNvSpPr/>
          <p:nvPr/>
        </p:nvSpPr>
        <p:spPr>
          <a:xfrm>
            <a:off x="3762720" y="1584360"/>
            <a:ext cx="1416240" cy="133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УМЕНЬШЕНИЕ КОЛИЧЕСТВА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И СРОКОВ ПРОЦЕДУР,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НЕОБХОДИМЫХ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ДЛЯ ПОЛУЧЕНИЯ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ИНВЕСТИЦИОННОЙ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ПЛОЩАДКИ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TextBox 77"/>
          <p:cNvSpPr/>
          <p:nvPr/>
        </p:nvSpPr>
        <p:spPr>
          <a:xfrm>
            <a:off x="853200" y="4128480"/>
            <a:ext cx="174024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УМЕНЬШЕНИЕ КОЛИЧЕСТВА БЮРОКРАТИЧЕСКИХ ПРОЦЕДУР                           ДЛЯ ПОЛУЧЕНИЯ МЕР ПОДДЕРЖКИ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TextBox 80"/>
          <p:cNvSpPr/>
          <p:nvPr/>
        </p:nvSpPr>
        <p:spPr>
          <a:xfrm>
            <a:off x="4462560" y="4135680"/>
            <a:ext cx="1647000" cy="117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TextBox 81"/>
          <p:cNvSpPr/>
          <p:nvPr/>
        </p:nvSpPr>
        <p:spPr>
          <a:xfrm>
            <a:off x="6027120" y="1576800"/>
            <a:ext cx="18630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СОЗДАНИЕ ПРОЕКТНОГО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ОФИСА, КОТОРЫЙ БУДЕТ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ЗАНИМАТЬСЯ ОЦЕНКОЙ И ПРОРАБОТКОЙ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ИНВЕСТИЦИОННЫХ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ПРОЕКТОВ 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TextBox 82"/>
          <p:cNvSpPr/>
          <p:nvPr/>
        </p:nvSpPr>
        <p:spPr>
          <a:xfrm>
            <a:off x="7287840" y="4135680"/>
            <a:ext cx="1671840" cy="50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FFFFFF"/>
                </a:solidFill>
                <a:latin typeface="Arial"/>
                <a:ea typeface="DejaVu Sans"/>
              </a:rPr>
              <a:t>СНИЖЕНИЕ НАЛОГОВЫХ СТАВОК ДЛЯ МСП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3" name="Рисунок 112" descr="Пузырь с сообщением чата со сплошной заливкой"/>
          <p:cNvPicPr/>
          <p:nvPr/>
        </p:nvPicPr>
        <p:blipFill>
          <a:blip r:embed="rId3"/>
          <a:stretch/>
        </p:blipFill>
        <p:spPr>
          <a:xfrm>
            <a:off x="2895120" y="155412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704" name="Рисунок 113" descr="Включенный свет со сплошной заливкой"/>
          <p:cNvPicPr/>
          <p:nvPr/>
        </p:nvPicPr>
        <p:blipFill>
          <a:blip r:embed="rId4"/>
          <a:stretch/>
        </p:blipFill>
        <p:spPr>
          <a:xfrm>
            <a:off x="9243720" y="155412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705" name="Рисунок 114" descr="Пользовательский интерфейс и взаимодействие с пользователем со сплошной заливкой"/>
          <p:cNvPicPr/>
          <p:nvPr/>
        </p:nvPicPr>
        <p:blipFill>
          <a:blip r:embed="rId5"/>
          <a:stretch/>
        </p:blipFill>
        <p:spPr>
          <a:xfrm>
            <a:off x="6391800" y="409536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706" name="Рисунок 119" descr="Секундомер 25% со сплошной заливкой"/>
          <p:cNvPicPr/>
          <p:nvPr/>
        </p:nvPicPr>
        <p:blipFill>
          <a:blip r:embed="rId6"/>
          <a:stretch/>
        </p:blipFill>
        <p:spPr>
          <a:xfrm>
            <a:off x="3580560" y="409536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707" name="Рисунок 121" descr="Секундомер 25% со сплошной заливкой"/>
          <p:cNvPicPr/>
          <p:nvPr/>
        </p:nvPicPr>
        <p:blipFill>
          <a:blip r:embed="rId6"/>
          <a:stretch/>
        </p:blipFill>
        <p:spPr>
          <a:xfrm>
            <a:off x="5180040" y="1554120"/>
            <a:ext cx="359280" cy="359280"/>
          </a:xfrm>
          <a:prstGeom prst="rect">
            <a:avLst/>
          </a:prstGeom>
          <a:ln w="0">
            <a:noFill/>
          </a:ln>
        </p:spPr>
      </p:pic>
      <p:pic>
        <p:nvPicPr>
          <p:cNvPr id="708" name="Рисунок 124" descr="Диаграмма с тенденцией спада со сплошной заливкой"/>
          <p:cNvPicPr/>
          <p:nvPr/>
        </p:nvPicPr>
        <p:blipFill>
          <a:blip r:embed="rId7"/>
          <a:stretch/>
        </p:blipFill>
        <p:spPr>
          <a:xfrm>
            <a:off x="9280800" y="4085640"/>
            <a:ext cx="359280" cy="359280"/>
          </a:xfrm>
          <a:prstGeom prst="rect">
            <a:avLst/>
          </a:prstGeom>
          <a:ln w="0">
            <a:noFill/>
          </a:ln>
        </p:spPr>
      </p:pic>
      <p:sp>
        <p:nvSpPr>
          <p:cNvPr id="709" name="TextBox 3"/>
          <p:cNvSpPr/>
          <p:nvPr/>
        </p:nvSpPr>
        <p:spPr>
          <a:xfrm>
            <a:off x="627120" y="6607440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>
                <a:latin typeface="Arial"/>
                <a:ea typeface="DejaVu Sans"/>
              </a:rPr>
              <a:t>ИНВЕСТИЦИОННЫЙ ПРОФИЛЬ </a:t>
            </a:r>
            <a:r>
              <a:rPr lang="ru-RU" sz="800" b="0" strike="noStrike" spc="-1" dirty="0" smtClean="0">
                <a:latin typeface="Arial"/>
                <a:ea typeface="DejaVu Sans"/>
              </a:rPr>
              <a:t>КУЙБЫШЕВСКОГО МУНИЦИПАЛЬНОГО </a:t>
            </a:r>
            <a:r>
              <a:rPr lang="ru-RU" sz="800" b="0" strike="noStrike" spc="-1" dirty="0">
                <a:latin typeface="Arial"/>
                <a:ea typeface="DejaVu Sans"/>
              </a:rPr>
              <a:t>РАЙОНА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Box 2"/>
          <p:cNvSpPr/>
          <p:nvPr/>
        </p:nvSpPr>
        <p:spPr>
          <a:xfrm>
            <a:off x="627120" y="550080"/>
            <a:ext cx="915984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latin typeface="Arial"/>
                <a:ea typeface="DejaVu Sans"/>
              </a:rPr>
              <a:t>КОНТАКТЫ</a:t>
            </a:r>
            <a:endParaRPr lang="ru-RU" sz="2400" strike="noStrike" spc="-1" dirty="0">
              <a:latin typeface="Arial"/>
            </a:endParaRPr>
          </a:p>
        </p:txBody>
      </p:sp>
      <p:sp>
        <p:nvSpPr>
          <p:cNvPr id="711" name="Скругленный прямоугольник 1"/>
          <p:cNvSpPr/>
          <p:nvPr/>
        </p:nvSpPr>
        <p:spPr>
          <a:xfrm>
            <a:off x="627120" y="163800"/>
            <a:ext cx="756360" cy="273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800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FFFFFF"/>
                </a:solidFill>
                <a:latin typeface="Arial"/>
                <a:ea typeface="DejaVu Sans"/>
              </a:rPr>
              <a:t>контакты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1"/>
          <p:cNvSpPr>
            <a:spLocks noGrp="1"/>
          </p:cNvSpPr>
          <p:nvPr>
            <p:ph type="sldNum" idx="4294967295"/>
          </p:nvPr>
        </p:nvSpPr>
        <p:spPr>
          <a:xfrm>
            <a:off x="9060120" y="6607440"/>
            <a:ext cx="726840" cy="1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x-none" sz="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FB51791-30B6-4A2B-B533-A477AA22B55F}" type="slidenum">
              <a:rPr lang="x-none" sz="800" b="0" strike="noStrike" spc="-1">
                <a:solidFill>
                  <a:srgbClr val="000000"/>
                </a:solidFill>
                <a:latin typeface="Arial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32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3" name="TextBox 3"/>
          <p:cNvSpPr/>
          <p:nvPr/>
        </p:nvSpPr>
        <p:spPr>
          <a:xfrm>
            <a:off x="618494" y="6124361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800" b="0" strike="noStrike" spc="-1">
                <a:latin typeface="Arial"/>
                <a:ea typeface="DejaVu Sans"/>
              </a:rPr>
              <a:t>ИНВЕСТИЦИОННЫЙ ПРОФИЛЬ </a:t>
            </a:r>
            <a:r>
              <a:rPr lang="ru-RU" sz="800" spc="-1" dirty="0" smtClean="0">
                <a:latin typeface="Arial"/>
                <a:ea typeface="DejaVu Sans"/>
              </a:rPr>
              <a:t> КУЙБЫШЕВСКОГО </a:t>
            </a:r>
            <a:r>
              <a:rPr lang="ru-RU" sz="800" b="0" strike="noStrike" spc="-1" dirty="0" smtClean="0">
                <a:latin typeface="Arial"/>
                <a:ea typeface="DejaVu Sans"/>
              </a:rPr>
              <a:t>МУНИЦИПАЛЬНОГО </a:t>
            </a:r>
            <a:r>
              <a:rPr lang="ru-RU" sz="800" b="0" strike="noStrike" spc="-1" dirty="0">
                <a:latin typeface="Arial"/>
                <a:ea typeface="DejaVu Sans"/>
              </a:rPr>
              <a:t>РАЙОНА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714" name="Скругленный прямоугольник 84"/>
          <p:cNvSpPr/>
          <p:nvPr/>
        </p:nvSpPr>
        <p:spPr>
          <a:xfrm>
            <a:off x="2703600" y="3269160"/>
            <a:ext cx="4497120" cy="152928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15" name="TextBox 85"/>
          <p:cNvSpPr/>
          <p:nvPr/>
        </p:nvSpPr>
        <p:spPr>
          <a:xfrm>
            <a:off x="3232440" y="3446280"/>
            <a:ext cx="3367080" cy="16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4756A0"/>
                </a:solidFill>
                <a:latin typeface="Arial"/>
                <a:ea typeface="DejaVu Sans"/>
              </a:rPr>
              <a:t>ИНВЕСТИЦИОННЫЙ УПОЛНОМОЧЕННЫЙ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6" name="Рисунок 86" descr="Телефонная трубка со сплошной заливкой"/>
          <p:cNvPicPr/>
          <p:nvPr/>
        </p:nvPicPr>
        <p:blipFill>
          <a:blip r:embed="rId3"/>
          <a:stretch/>
        </p:blipFill>
        <p:spPr>
          <a:xfrm>
            <a:off x="5325840" y="3944160"/>
            <a:ext cx="179280" cy="179280"/>
          </a:xfrm>
          <a:prstGeom prst="rect">
            <a:avLst/>
          </a:prstGeom>
          <a:ln w="0">
            <a:noFill/>
          </a:ln>
        </p:spPr>
      </p:pic>
      <p:pic>
        <p:nvPicPr>
          <p:cNvPr id="717" name="Рисунок 87" descr="Конверт со сплошной заливкой"/>
          <p:cNvPicPr/>
          <p:nvPr/>
        </p:nvPicPr>
        <p:blipFill>
          <a:blip r:embed="rId4"/>
          <a:stretch/>
        </p:blipFill>
        <p:spPr>
          <a:xfrm>
            <a:off x="5277240" y="4433760"/>
            <a:ext cx="227880" cy="227880"/>
          </a:xfrm>
          <a:prstGeom prst="rect">
            <a:avLst/>
          </a:prstGeom>
          <a:ln w="0">
            <a:noFill/>
          </a:ln>
        </p:spPr>
      </p:pic>
      <p:sp>
        <p:nvSpPr>
          <p:cNvPr id="718" name="TextBox 88"/>
          <p:cNvSpPr/>
          <p:nvPr/>
        </p:nvSpPr>
        <p:spPr>
          <a:xfrm>
            <a:off x="2814602" y="3931200"/>
            <a:ext cx="181008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 err="1" smtClean="0">
                <a:solidFill>
                  <a:srgbClr val="4756A0"/>
                </a:solidFill>
                <a:latin typeface="Arial"/>
              </a:rPr>
              <a:t>Мусатов</a:t>
            </a:r>
            <a:r>
              <a:rPr lang="ru-RU" sz="900" b="0" strike="noStrike" spc="-1" dirty="0" smtClean="0">
                <a:solidFill>
                  <a:srgbClr val="4756A0"/>
                </a:solidFill>
                <a:latin typeface="Arial"/>
              </a:rPr>
              <a:t> Анатолий Михайлович</a:t>
            </a:r>
            <a:endParaRPr lang="ru-RU" sz="900" b="0" strike="noStrike" spc="-1" dirty="0">
              <a:solidFill>
                <a:srgbClr val="4756A0"/>
              </a:solidFill>
              <a:latin typeface="Arial"/>
            </a:endParaRPr>
          </a:p>
        </p:txBody>
      </p:sp>
      <p:sp>
        <p:nvSpPr>
          <p:cNvPr id="719" name="TextBox 89"/>
          <p:cNvSpPr/>
          <p:nvPr/>
        </p:nvSpPr>
        <p:spPr>
          <a:xfrm>
            <a:off x="5603760" y="3932640"/>
            <a:ext cx="120852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strike="noStrike" spc="-1" dirty="0">
                <a:solidFill>
                  <a:srgbClr val="4756A0"/>
                </a:solidFill>
                <a:latin typeface="Arial"/>
                <a:ea typeface="DejaVu Sans"/>
              </a:rPr>
              <a:t>+</a:t>
            </a:r>
            <a:r>
              <a:rPr lang="ru-RU" sz="900" b="1" strike="noStrike" spc="-1" dirty="0">
                <a:solidFill>
                  <a:srgbClr val="4756A0"/>
                </a:solidFill>
                <a:latin typeface="Arial"/>
                <a:ea typeface="DejaVu Sans"/>
              </a:rPr>
              <a:t>7 </a:t>
            </a:r>
            <a:r>
              <a:rPr lang="ru-RU" sz="900" b="1" strike="noStrike" spc="-1" dirty="0" smtClean="0">
                <a:solidFill>
                  <a:srgbClr val="4756A0"/>
                </a:solidFill>
                <a:latin typeface="Arial"/>
                <a:ea typeface="DejaVu Sans"/>
              </a:rPr>
              <a:t>3836251070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TextBox 90"/>
          <p:cNvSpPr/>
          <p:nvPr/>
        </p:nvSpPr>
        <p:spPr>
          <a:xfrm>
            <a:off x="5580000" y="4096515"/>
            <a:ext cx="1584720" cy="9694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r>
              <a:rPr lang="en-US" sz="900" b="1" strike="noStrike" spc="-1" dirty="0" err="1" smtClean="0">
                <a:solidFill>
                  <a:srgbClr val="FFFFFF"/>
                </a:solidFill>
                <a:latin typeface="Arial"/>
                <a:ea typeface="DejaVu Sans"/>
              </a:rPr>
              <a:t>Daaaaaaam-aov-uammmm</a:t>
            </a:r>
            <a:endParaRPr lang="en-US" sz="900" b="1" strike="noStrike" spc="-1" dirty="0" smtClean="0">
              <a:solidFill>
                <a:srgbClr val="FFFFFF"/>
              </a:solidFill>
              <a:latin typeface="Arial"/>
              <a:ea typeface="DejaVu Sans"/>
            </a:endParaRPr>
          </a:p>
          <a:p>
            <a:endParaRPr lang="en-US" sz="900" b="1" spc="-1" dirty="0" smtClean="0">
              <a:solidFill>
                <a:srgbClr val="FFFFFF"/>
              </a:solidFill>
              <a:latin typeface="Arial"/>
            </a:endParaRPr>
          </a:p>
          <a:p>
            <a:endParaRPr lang="en-US" sz="900" dirty="0" smtClean="0"/>
          </a:p>
          <a:p>
            <a:r>
              <a:rPr lang="en-US" sz="900" dirty="0" smtClean="0">
                <a:solidFill>
                  <a:srgbClr val="4756A0"/>
                </a:solidFill>
              </a:rPr>
              <a:t>a</a:t>
            </a:r>
            <a:r>
              <a:rPr lang="ru-RU" sz="900" dirty="0" err="1" smtClean="0">
                <a:solidFill>
                  <a:srgbClr val="4756A0"/>
                </a:solidFill>
              </a:rPr>
              <a:t>m_</a:t>
            </a:r>
            <a:r>
              <a:rPr lang="en-US" sz="900" dirty="0" smtClean="0">
                <a:solidFill>
                  <a:srgbClr val="4756A0"/>
                </a:solidFill>
              </a:rPr>
              <a:t>musatov60@mail.ru</a:t>
            </a:r>
            <a:endParaRPr lang="ru-RU" sz="900" dirty="0" smtClean="0">
              <a:solidFill>
                <a:srgbClr val="4756A0"/>
              </a:solidFill>
            </a:endParaRPr>
          </a:p>
          <a:p>
            <a:endParaRPr lang="en-US" sz="900" b="1" spc="-1" dirty="0" smtClean="0">
              <a:solidFill>
                <a:srgbClr val="FFFFFF"/>
              </a:solidFill>
              <a:latin typeface="Arial"/>
            </a:endParaRPr>
          </a:p>
          <a:p>
            <a:r>
              <a:rPr lang="ru-RU" sz="900" dirty="0" smtClean="0"/>
              <a:t> </a:t>
            </a:r>
          </a:p>
          <a:p>
            <a:pPr>
              <a:lnSpc>
                <a:spcPct val="100000"/>
              </a:lnSpc>
            </a:pPr>
            <a:r>
              <a:rPr lang="en-US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er@mail.rua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Скругленный прямоугольник 91"/>
          <p:cNvSpPr/>
          <p:nvPr/>
        </p:nvSpPr>
        <p:spPr>
          <a:xfrm>
            <a:off x="601241" y="1411947"/>
            <a:ext cx="4497120" cy="152928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1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22" name="Скругленный прямоугольник 94"/>
          <p:cNvSpPr/>
          <p:nvPr/>
        </p:nvSpPr>
        <p:spPr>
          <a:xfrm>
            <a:off x="5155641" y="1429200"/>
            <a:ext cx="4497120" cy="152928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723" name="Рисунок 95" descr="Маркер со сплошной заливкой"/>
          <p:cNvPicPr/>
          <p:nvPr/>
        </p:nvPicPr>
        <p:blipFill>
          <a:blip r:embed="rId5"/>
          <a:stretch/>
        </p:blipFill>
        <p:spPr>
          <a:xfrm>
            <a:off x="717120" y="2252520"/>
            <a:ext cx="231120" cy="231120"/>
          </a:xfrm>
          <a:prstGeom prst="rect">
            <a:avLst/>
          </a:prstGeom>
          <a:ln w="0">
            <a:noFill/>
          </a:ln>
        </p:spPr>
      </p:pic>
      <p:pic>
        <p:nvPicPr>
          <p:cNvPr id="724" name="Рисунок 96" descr="Телефонная трубка со сплошной заливкой"/>
          <p:cNvPicPr/>
          <p:nvPr/>
        </p:nvPicPr>
        <p:blipFill>
          <a:blip r:embed="rId6"/>
          <a:stretch/>
        </p:blipFill>
        <p:spPr>
          <a:xfrm>
            <a:off x="3148200" y="2263680"/>
            <a:ext cx="179280" cy="179280"/>
          </a:xfrm>
          <a:prstGeom prst="rect">
            <a:avLst/>
          </a:prstGeom>
          <a:ln w="0">
            <a:noFill/>
          </a:ln>
        </p:spPr>
      </p:pic>
      <p:pic>
        <p:nvPicPr>
          <p:cNvPr id="725" name="Рисунок 97" descr="Конверт со сплошной заливкой"/>
          <p:cNvPicPr/>
          <p:nvPr/>
        </p:nvPicPr>
        <p:blipFill>
          <a:blip r:embed="rId7"/>
          <a:stretch/>
        </p:blipFill>
        <p:spPr>
          <a:xfrm>
            <a:off x="3148200" y="2548440"/>
            <a:ext cx="179280" cy="179280"/>
          </a:xfrm>
          <a:prstGeom prst="rect">
            <a:avLst/>
          </a:prstGeom>
          <a:ln w="0">
            <a:noFill/>
          </a:ln>
        </p:spPr>
      </p:pic>
      <p:sp>
        <p:nvSpPr>
          <p:cNvPr id="726" name="TextBox 105"/>
          <p:cNvSpPr/>
          <p:nvPr/>
        </p:nvSpPr>
        <p:spPr>
          <a:xfrm>
            <a:off x="5415840" y="1521360"/>
            <a:ext cx="407988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УПРАВЛЕНИЕ </a:t>
            </a:r>
            <a:r>
              <a:rPr lang="ru-RU" sz="11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ЭКОНОМИЧЕСКОГО РАЗВИТИЯ  </a:t>
            </a:r>
            <a:r>
              <a:rPr lang="ru-RU" sz="1100" b="1" spc="-1" dirty="0" smtClean="0">
                <a:solidFill>
                  <a:srgbClr val="FFFFFF"/>
                </a:solidFill>
                <a:latin typeface="Arial"/>
                <a:ea typeface="DejaVu Sans"/>
              </a:rPr>
              <a:t>И ТРУДА </a:t>
            </a:r>
            <a:r>
              <a:rPr lang="ru-RU" sz="11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АДМИНИСТРАЦИИ МУНИЦИПАЛЬНОГО </a:t>
            </a:r>
            <a:r>
              <a:rPr lang="ru-RU" sz="11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РАЙОНА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TextBox 107"/>
          <p:cNvSpPr/>
          <p:nvPr/>
        </p:nvSpPr>
        <p:spPr>
          <a:xfrm>
            <a:off x="2879640" y="4314600"/>
            <a:ext cx="209484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4756A0"/>
                </a:solidFill>
                <a:latin typeface="Arial"/>
                <a:ea typeface="DejaVu Sans"/>
              </a:rPr>
              <a:t>Заместитель </a:t>
            </a:r>
            <a:r>
              <a:rPr lang="ru-RU" sz="900" b="0" strike="noStrike" spc="-1" dirty="0">
                <a:solidFill>
                  <a:srgbClr val="4756A0"/>
                </a:solidFill>
                <a:latin typeface="Arial"/>
                <a:ea typeface="DejaVu Sans"/>
              </a:rPr>
              <a:t>главы </a:t>
            </a:r>
            <a:r>
              <a:rPr lang="ru-RU" sz="900" b="0" strike="noStrike" spc="-1" dirty="0" smtClean="0">
                <a:solidFill>
                  <a:srgbClr val="4756A0"/>
                </a:solidFill>
                <a:latin typeface="Arial"/>
                <a:ea typeface="DejaVu Sans"/>
              </a:rPr>
              <a:t>администрации –начальник  </a:t>
            </a:r>
            <a:r>
              <a:rPr lang="ru-RU" sz="900" b="0" strike="noStrike" spc="-1" dirty="0" err="1" smtClean="0">
                <a:solidFill>
                  <a:srgbClr val="4756A0"/>
                </a:solidFill>
                <a:latin typeface="Arial"/>
                <a:ea typeface="DejaVu Sans"/>
              </a:rPr>
              <a:t>УЭРиТ</a:t>
            </a:r>
            <a:r>
              <a:rPr lang="ru-RU" sz="900" b="0" strike="noStrike" spc="-1" dirty="0" smtClean="0">
                <a:solidFill>
                  <a:srgbClr val="4756A0"/>
                </a:solidFill>
                <a:latin typeface="Arial"/>
                <a:ea typeface="DejaVu Sans"/>
              </a:rPr>
              <a:t> Куйбышевского  муниципального района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8" name="Рисунок 110" descr="Маркер со сплошной заливкой"/>
          <p:cNvPicPr/>
          <p:nvPr/>
        </p:nvPicPr>
        <p:blipFill>
          <a:blip r:embed="rId5"/>
          <a:stretch/>
        </p:blipFill>
        <p:spPr>
          <a:xfrm>
            <a:off x="873000" y="3932640"/>
            <a:ext cx="179280" cy="179280"/>
          </a:xfrm>
          <a:prstGeom prst="rect">
            <a:avLst/>
          </a:prstGeom>
          <a:ln w="0">
            <a:noFill/>
          </a:ln>
        </p:spPr>
      </p:pic>
      <p:pic>
        <p:nvPicPr>
          <p:cNvPr id="729" name="Рисунок 111" descr="Телефонная трубка со сплошной заливкой"/>
          <p:cNvPicPr/>
          <p:nvPr/>
        </p:nvPicPr>
        <p:blipFill>
          <a:blip r:embed="rId6"/>
          <a:stretch/>
        </p:blipFill>
        <p:spPr>
          <a:xfrm flipH="1">
            <a:off x="7783560" y="2327400"/>
            <a:ext cx="179280" cy="179280"/>
          </a:xfrm>
          <a:prstGeom prst="rect">
            <a:avLst/>
          </a:prstGeom>
          <a:ln w="0">
            <a:noFill/>
          </a:ln>
        </p:spPr>
      </p:pic>
      <p:pic>
        <p:nvPicPr>
          <p:cNvPr id="730" name="Рисунок 112" descr="Конверт со сплошной заливкой"/>
          <p:cNvPicPr/>
          <p:nvPr/>
        </p:nvPicPr>
        <p:blipFill>
          <a:blip r:embed="rId7"/>
          <a:stretch/>
        </p:blipFill>
        <p:spPr>
          <a:xfrm>
            <a:off x="7782840" y="2649600"/>
            <a:ext cx="179280" cy="179280"/>
          </a:xfrm>
          <a:prstGeom prst="rect">
            <a:avLst/>
          </a:prstGeom>
          <a:ln w="0">
            <a:noFill/>
          </a:ln>
        </p:spPr>
      </p:pic>
      <p:sp>
        <p:nvSpPr>
          <p:cNvPr id="731" name="TextBox 113"/>
          <p:cNvSpPr/>
          <p:nvPr/>
        </p:nvSpPr>
        <p:spPr>
          <a:xfrm>
            <a:off x="5427360" y="2277000"/>
            <a:ext cx="213084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632450</a:t>
            </a:r>
            <a:r>
              <a:rPr lang="ru-RU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, Новосибирская область, </a:t>
            </a:r>
            <a:r>
              <a:rPr lang="ru-RU" sz="900" b="1" strike="noStrike" spc="-1" dirty="0" err="1" smtClean="0">
                <a:solidFill>
                  <a:srgbClr val="FFFFFF"/>
                </a:solidFill>
                <a:latin typeface="Arial"/>
                <a:ea typeface="DejaVu Sans"/>
              </a:rPr>
              <a:t>гКуйбышевул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. </a:t>
            </a:r>
            <a:r>
              <a:rPr lang="ru-RU" sz="900" b="1" strike="noStrike" spc="-1" dirty="0" err="1" smtClean="0">
                <a:solidFill>
                  <a:srgbClr val="FFFFFF"/>
                </a:solidFill>
                <a:latin typeface="Arial"/>
                <a:ea typeface="DejaVu Sans"/>
              </a:rPr>
              <a:t>Краскома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, 37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TextBox 114"/>
          <p:cNvSpPr/>
          <p:nvPr/>
        </p:nvSpPr>
        <p:spPr>
          <a:xfrm>
            <a:off x="8051760" y="2305800"/>
            <a:ext cx="120852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+ 7 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3836251070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TextBox 115"/>
          <p:cNvSpPr/>
          <p:nvPr/>
        </p:nvSpPr>
        <p:spPr>
          <a:xfrm>
            <a:off x="8045280" y="2649600"/>
            <a:ext cx="1331640" cy="138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am_musatov60@mail.ru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TextBox 47"/>
          <p:cNvSpPr/>
          <p:nvPr/>
        </p:nvSpPr>
        <p:spPr>
          <a:xfrm>
            <a:off x="873000" y="1483200"/>
            <a:ext cx="407952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АДМИНИСТРАЦИЯ</a:t>
            </a:r>
            <a:r>
              <a:rPr lang="en-US" sz="11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r>
              <a:rPr lang="ru-RU" sz="1100" b="1" strike="noStrike" spc="-1" dirty="0" smtClean="0">
                <a:solidFill>
                  <a:schemeClr val="bg1"/>
                </a:solidFill>
                <a:latin typeface="Arial"/>
                <a:ea typeface="DejaVu Sans"/>
              </a:rPr>
              <a:t>КУЙБЫШЕВСКОГО </a:t>
            </a:r>
            <a:r>
              <a:rPr lang="ru-RU" sz="11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МУНИЦИПАЛЬНОГО РАЙОНА</a:t>
            </a:r>
            <a:endParaRPr lang="ru-RU" sz="11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35" name="TextBox 48"/>
          <p:cNvSpPr/>
          <p:nvPr/>
        </p:nvSpPr>
        <p:spPr>
          <a:xfrm>
            <a:off x="3434760" y="2305080"/>
            <a:ext cx="120852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+ 7 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38362-50789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TextBox 49"/>
          <p:cNvSpPr/>
          <p:nvPr/>
        </p:nvSpPr>
        <p:spPr>
          <a:xfrm>
            <a:off x="3493800" y="2575080"/>
            <a:ext cx="120852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strike="noStrike" spc="-1" dirty="0" err="1" smtClean="0">
                <a:solidFill>
                  <a:srgbClr val="000000"/>
                </a:solidFill>
                <a:latin typeface="Arial"/>
              </a:rPr>
              <a:t>kainsk</a:t>
            </a:r>
            <a:r>
              <a:rPr lang="en-US" sz="900" b="0" strike="noStrike" spc="-1" dirty="0" smtClean="0">
                <a:solidFill>
                  <a:srgbClr val="000000"/>
                </a:solidFill>
                <a:latin typeface="Arial"/>
              </a:rPr>
              <a:t>@ nso.ru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TextBox 50"/>
          <p:cNvSpPr/>
          <p:nvPr/>
        </p:nvSpPr>
        <p:spPr>
          <a:xfrm>
            <a:off x="1015200" y="2247840"/>
            <a:ext cx="193788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63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238</a:t>
            </a:r>
            <a:r>
              <a:rPr lang="en-US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0</a:t>
            </a:r>
            <a:r>
              <a:rPr lang="ru-RU" sz="9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, Новосибирская область, 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г. Куйбышев, </a:t>
            </a:r>
            <a:r>
              <a:rPr lang="ru-RU" sz="900" b="1" strike="noStrike" spc="-1" dirty="0" err="1" smtClean="0">
                <a:solidFill>
                  <a:srgbClr val="FFFFFF"/>
                </a:solidFill>
                <a:latin typeface="Arial"/>
                <a:ea typeface="DejaVu Sans"/>
              </a:rPr>
              <a:t>ул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900" b="1" strike="noStrike" spc="-1" dirty="0" err="1" smtClean="0">
                <a:solidFill>
                  <a:srgbClr val="FFFFFF"/>
                </a:solidFill>
                <a:latin typeface="Arial"/>
                <a:ea typeface="DejaVu Sans"/>
              </a:rPr>
              <a:t>Краскома</a:t>
            </a:r>
            <a:r>
              <a:rPr lang="ru-RU" sz="900" b="1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, 37</a:t>
            </a:r>
            <a:endParaRPr lang="ru-RU" sz="9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38C76F-F287-7799-FDF4-0079BD20713C}"/>
              </a:ext>
            </a:extLst>
          </p:cNvPr>
          <p:cNvSpPr txBox="1"/>
          <p:nvPr/>
        </p:nvSpPr>
        <p:spPr>
          <a:xfrm>
            <a:off x="540752" y="604654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КУЙБЫШЕВСКОГО 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3559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БАЛАХНИНСКОМ МУНИЦИПАЛЬНОМ ОКРУГЕ                            ДЛЯ УВЕЛИЧЕНИЯ ПОТОКА ЧАСТНЫХ ИНВЕСТИЦИИ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=""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=""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=""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=""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=""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B8FF98-2C77-A1B9-E7C3-E0AC36C735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323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D3C76B-E706-19D5-D5D1-9944E4525C73}"/>
              </a:ext>
            </a:extLst>
          </p:cNvPr>
          <p:cNvSpPr txBox="1"/>
          <p:nvPr/>
        </p:nvSpPr>
        <p:spPr>
          <a:xfrm>
            <a:off x="635643" y="650374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596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Российское агентство международной информации «РИА Новости»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НОВОСИБИРСКСТАТ)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Куйбышевского муниципального района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«Трудовая жизнь»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=""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=""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0" name="Рисунок 69" descr="Мегафон1 со сплошной заливкой">
            <a:extLst>
              <a:ext uri="{FF2B5EF4-FFF2-40B4-BE49-F238E27FC236}">
                <a16:creationId xmlns="" xmlns:a16="http://schemas.microsoft.com/office/drawing/2014/main" id="{FEB59974-B084-1324-C79B-115AFC6E2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=""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показателей  у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7A2683-7003-BF9E-F7F8-75D8D09B1124}"/>
              </a:ext>
            </a:extLst>
          </p:cNvPr>
          <p:cNvSpPr txBox="1"/>
          <p:nvPr/>
        </p:nvSpPr>
        <p:spPr>
          <a:xfrm>
            <a:off x="627016" y="64951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240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округе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=""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685546-9BF1-9E2B-0C3F-3CD32EE991B2}"/>
              </a:ext>
            </a:extLst>
          </p:cNvPr>
          <p:cNvSpPr txBox="1"/>
          <p:nvPr/>
        </p:nvSpPr>
        <p:spPr>
          <a:xfrm>
            <a:off x="627016" y="642610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713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КУЙБЫШЕВСКОГО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848116" y="4129869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МУСАТОВ АНАТОЛИЙ МИХАЙЛОВИЧ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–начальник управления экономического развития и труда, инвестиционный уполномоченный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432877" y="4209838"/>
            <a:ext cx="2196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ОСИПЕНКО АНТОНИНА СЕРГЕЕВНА</a:t>
            </a:r>
          </a:p>
          <a:p>
            <a:pPr algn="ctr"/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432877" y="4720760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управления экономического развития и труда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44268" y="644335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</p:spTree>
    <p:extLst>
      <p:ext uri="{BB962C8B-B14F-4D97-AF65-F5344CB8AC3E}">
        <p14:creationId xmlns="" xmlns:p14="http://schemas.microsoft.com/office/powerpoint/2010/main" val="82503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extBox 2"/>
          <p:cNvSpPr/>
          <p:nvPr/>
        </p:nvSpPr>
        <p:spPr>
          <a:xfrm>
            <a:off x="747889" y="5908700"/>
            <a:ext cx="73170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@ </a:t>
            </a:r>
            <a:r>
              <a:rPr lang="ru-RU" sz="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МАТЕРИАЛ ПОДГОТОВЛЕН АДМИНИСТРАЦИЕЙ </a:t>
            </a:r>
            <a:r>
              <a:rPr lang="ru-RU" sz="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КУЙБЫШЕВСКОГО МУНИЦИПАЛЬНОГО РАЙОНА</a:t>
            </a:r>
            <a:endParaRPr lang="ru-RU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Скругленный прямоугольник 1"/>
          <p:cNvSpPr/>
          <p:nvPr/>
        </p:nvSpPr>
        <p:spPr>
          <a:xfrm>
            <a:off x="7613280" y="158400"/>
            <a:ext cx="2152800" cy="72684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72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000000"/>
                </a:solidFill>
                <a:latin typeface="Arial"/>
                <a:ea typeface="DejaVu Sans"/>
              </a:rPr>
              <a:t>НАИМЕНОВАНИЕ ВАШЕЙ ОБЛАСТИ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Скругленный прямоугольник 4"/>
          <p:cNvSpPr/>
          <p:nvPr/>
        </p:nvSpPr>
        <p:spPr>
          <a:xfrm>
            <a:off x="9039240" y="158400"/>
            <a:ext cx="726840" cy="726840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200" sx="89633" sy="89633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x-none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862" name="Рисунок 7" descr="Изображение выглядит как корона, дизайн, иллюстрация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9185760" y="224280"/>
            <a:ext cx="434160" cy="568080"/>
          </a:xfrm>
          <a:prstGeom prst="rect">
            <a:avLst/>
          </a:prstGeom>
          <a:ln w="0">
            <a:noFill/>
          </a:ln>
        </p:spPr>
      </p:pic>
      <p:sp>
        <p:nvSpPr>
          <p:cNvPr id="863" name="TextBox 8"/>
          <p:cNvSpPr/>
          <p:nvPr/>
        </p:nvSpPr>
        <p:spPr>
          <a:xfrm>
            <a:off x="9290880" y="459720"/>
            <a:ext cx="223560" cy="1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x-none" sz="300" b="1" strike="noStrike" spc="-1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lang="ru-RU" sz="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TextBox 9"/>
          <p:cNvSpPr/>
          <p:nvPr/>
        </p:nvSpPr>
        <p:spPr>
          <a:xfrm>
            <a:off x="7856280" y="3510000"/>
            <a:ext cx="16740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900" b="1" strike="noStrike" spc="-1">
                <a:solidFill>
                  <a:srgbClr val="FFFFFF"/>
                </a:solidFill>
                <a:latin typeface="Arial"/>
                <a:ea typeface="DejaVu Sans"/>
              </a:rPr>
              <a:t>В РАМКЕ СЛЕДУЕТ КРУПНО РАЗМЕСТИТЬ ГЕРБ ВАШЕГО МУНИЦИПАЛИТЕТА</a:t>
            </a:r>
            <a:endParaRPr lang="ru-RU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TextBox 10"/>
          <p:cNvSpPr/>
          <p:nvPr/>
        </p:nvSpPr>
        <p:spPr>
          <a:xfrm>
            <a:off x="858240" y="3510000"/>
            <a:ext cx="1744200" cy="4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900" b="1" strike="noStrike" spc="-1">
                <a:solidFill>
                  <a:srgbClr val="FFFFFF"/>
                </a:solidFill>
                <a:latin typeface="Arial"/>
                <a:ea typeface="DejaVu Sans"/>
              </a:rPr>
              <a:t>В РАМКЕ СЛЕДУЕТ РАЗМЕСТИТЬ ФОТО ВАШЕГО МУНИЦИПАЛИТЕТА</a:t>
            </a:r>
            <a:endParaRPr lang="ru-RU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Скругленный прямоугольник 12"/>
          <p:cNvSpPr/>
          <p:nvPr/>
        </p:nvSpPr>
        <p:spPr>
          <a:xfrm>
            <a:off x="7613280" y="158400"/>
            <a:ext cx="2152800" cy="72684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4000" tIns="45000" rIns="72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000000"/>
                </a:solidFill>
                <a:latin typeface="Arial"/>
                <a:ea typeface="DejaVu Sans"/>
              </a:rPr>
              <a:t>НОВОСИБИРСКАЯ ОБЛАСТЬ</a:t>
            </a:r>
            <a:endParaRPr lang="ru-RU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8" name="Picture 3"/>
          <p:cNvPicPr/>
          <p:nvPr/>
        </p:nvPicPr>
        <p:blipFill>
          <a:blip r:embed="rId3"/>
          <a:stretch/>
        </p:blipFill>
        <p:spPr>
          <a:xfrm>
            <a:off x="9162360" y="231480"/>
            <a:ext cx="480600" cy="661680"/>
          </a:xfrm>
          <a:prstGeom prst="rect">
            <a:avLst/>
          </a:prstGeom>
          <a:ln w="0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F35C879-51CA-47DF-843B-E77EC8CE9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461" y="1351445"/>
            <a:ext cx="2148143" cy="2587156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74" b="3173"/>
          <a:stretch/>
        </p:blipFill>
        <p:spPr>
          <a:xfrm>
            <a:off x="652894" y="1260293"/>
            <a:ext cx="6731317" cy="402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5" y="3851197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г.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Куйбышев, 2025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Т.кв.км.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Куйбышевского района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3FF8003-D57A-118B-7A0A-2E0A239A7E90}"/>
              </a:ext>
            </a:extLst>
          </p:cNvPr>
          <p:cNvSpPr txBox="1"/>
          <p:nvPr/>
        </p:nvSpPr>
        <p:spPr>
          <a:xfrm>
            <a:off x="3363107" y="548844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09643" y="4099283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 – Барабинск-Новосибирск</a:t>
            </a:r>
            <a:endParaRPr lang="ru-RU" sz="700" b="1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89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672799" y="5136532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ЖД</a:t>
            </a:r>
          </a:p>
          <a:p>
            <a:pPr algn="ctr"/>
            <a:r>
              <a:rPr lang="ru-RU" dirty="0" smtClean="0"/>
              <a:t>Омск-Барабинск-Новосибирск</a:t>
            </a:r>
            <a:endParaRPr lang="x-none" dirty="0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ФИЛЬ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"/>
          <p:cNvPicPr/>
          <p:nvPr/>
        </p:nvPicPr>
        <p:blipFill rotWithShape="1">
          <a:blip r:embed="rId13" cstate="print">
            <a:lum brigh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878" t="1668" r="1878" b="1953"/>
          <a:stretch/>
        </p:blipFill>
        <p:spPr bwMode="auto">
          <a:xfrm>
            <a:off x="4199448" y="3536380"/>
            <a:ext cx="3905250" cy="275272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  <p:extLst>
      <p:ext uri="{BB962C8B-B14F-4D97-AF65-F5344CB8AC3E}">
        <p14:creationId xmlns=""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514875" y="1565450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НСО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2024год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447.4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625494" y="212488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2871.2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823.9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791.7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19492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22835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21700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800" b="1" spc="-20" dirty="0">
                <a:latin typeface="Arial" panose="020B0604020202020204" pitchFamily="34" charset="0"/>
                <a:cs typeface="Arial" panose="020B0604020202020204" pitchFamily="34" charset="0"/>
              </a:rPr>
              <a:t>з/п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48688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76866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58864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2451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АДМИНИСТРАЦИЕЙ 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 rot="10800000" flipV="1">
            <a:off x="7128902" y="2312786"/>
            <a:ext cx="145073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Обрабатывающее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                  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электрической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энергией, газом и паром;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конденсирование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воздуха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8473960" y="3107529"/>
            <a:ext cx="12133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68,0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9,5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524825" y="394940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0000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53392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Малый и средний бизнес                  37894 руб.</a:t>
            </a:r>
            <a:endParaRPr lang="ru-RU" sz="1100" dirty="0" smtClean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2024ГОДУ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19778794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118.6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7475108"/>
              </p:ext>
            </p:extLst>
          </p:nvPr>
        </p:nvGraphicFramePr>
        <p:xfrm>
          <a:off x="5289759" y="1400273"/>
          <a:ext cx="4497840" cy="1560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smtClean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solidFill>
                            <a:srgbClr val="FBFBF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48688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58864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119,7*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120.9*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(наименование области)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64189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85264</a:t>
                      </a:r>
                      <a:endParaRPr lang="x-none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177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КУЙБЫШЕВСКОГО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-20,7℃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21.5℃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норма осадков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516.2 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лесного фонда 103,9 тыс.га в т.ч береза занимает 88,5%, осина 7,5%, сосна 4%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полезных ископаемых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Суглинки  10247,0тыс.мз; сапропель 10718,0 тыс. тонн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торфа 49,6 </a:t>
            </a:r>
            <a:r>
              <a:rPr lang="ru-RU" sz="9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тонн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    881,716тыс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307,873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540752" y="659863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>
              <a:solidFill>
                <a:srgbClr val="FBFBFB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МБУК КДЦ, в состав которого входят 17 КДЦ в качестве секторов; МБУК г. Куйбышева «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Культурно-досуговый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комплекс» и МБУК ЦМБ.</a:t>
            </a: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МКУК ЦБС.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749258" y="246786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D2EF9882-A601-BBC0-32F7-F6A577FA01FE}"/>
              </a:ext>
            </a:extLst>
          </p:cNvPr>
          <p:cNvSpPr/>
          <p:nvPr/>
        </p:nvSpPr>
        <p:spPr>
          <a:xfrm>
            <a:off x="1312269" y="2481531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49303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1655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=""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91,2%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465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2429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1734FEF8-23A3-18B1-AE5F-338355686DB3}"/>
              </a:ext>
            </a:extLst>
          </p:cNvPr>
          <p:cNvSpPr/>
          <p:nvPr/>
        </p:nvSpPr>
        <p:spPr>
          <a:xfrm>
            <a:off x="1312269" y="3976445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54385" y="41406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6223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12415" y="3974301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62,9%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57085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28594" y="4851928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295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(НАИМЕНОВАНИЕ ОБЛАСТИ) 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=""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=""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79,8%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=""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74,5%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srgbClr val="FBFBFB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спортивных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24724" y="324982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364337" y="476258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01137" y="652962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555959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835744474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=""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80277578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924267011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=""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58752772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033634848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532125" y="652099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290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27244</TotalTime>
  <Words>3431</Words>
  <Application>Microsoft Office PowerPoint</Application>
  <PresentationFormat>Лист A4 (210x297 мм)</PresentationFormat>
  <Paragraphs>946</Paragraphs>
  <Slides>39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Пользователь Windows</cp:lastModifiedBy>
  <cp:revision>421</cp:revision>
  <dcterms:created xsi:type="dcterms:W3CDTF">2023-11-22T14:19:10Z</dcterms:created>
  <dcterms:modified xsi:type="dcterms:W3CDTF">2025-10-01T03:54:25Z</dcterms:modified>
</cp:coreProperties>
</file>